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custom-properties" Target="docProps/custom.xml" Id="rId5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6" r:id="rId5"/>
    <p:sldMasterId id="2147483885" r:id="rId6"/>
    <p:sldMasterId id="2147483898" r:id="rId7"/>
  </p:sldMasterIdLst>
  <p:notesMasterIdLst>
    <p:notesMasterId r:id="rId30"/>
  </p:notesMasterIdLst>
  <p:handoutMasterIdLst>
    <p:handoutMasterId r:id="rId31"/>
  </p:handoutMasterIdLst>
  <p:sldIdLst>
    <p:sldId id="336" r:id="rId8"/>
    <p:sldId id="735" r:id="rId9"/>
    <p:sldId id="279" r:id="rId10"/>
    <p:sldId id="286" r:id="rId11"/>
    <p:sldId id="775" r:id="rId12"/>
    <p:sldId id="287" r:id="rId13"/>
    <p:sldId id="765" r:id="rId14"/>
    <p:sldId id="739" r:id="rId15"/>
    <p:sldId id="740" r:id="rId16"/>
    <p:sldId id="741" r:id="rId17"/>
    <p:sldId id="742" r:id="rId18"/>
    <p:sldId id="743" r:id="rId19"/>
    <p:sldId id="745" r:id="rId20"/>
    <p:sldId id="747" r:id="rId21"/>
    <p:sldId id="748" r:id="rId22"/>
    <p:sldId id="749" r:id="rId23"/>
    <p:sldId id="750" r:id="rId24"/>
    <p:sldId id="767" r:id="rId25"/>
    <p:sldId id="761" r:id="rId26"/>
    <p:sldId id="760" r:id="rId27"/>
    <p:sldId id="280" r:id="rId28"/>
    <p:sldId id="275" r:id="rId29"/>
  </p:sldIdLst>
  <p:sldSz cx="9144000" cy="5143500" type="screen16x9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1812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pos="230" userDrawn="1">
          <p15:clr>
            <a:srgbClr val="A4A3A4"/>
          </p15:clr>
        </p15:guide>
        <p15:guide id="5" orient="horz" pos="306" userDrawn="1">
          <p15:clr>
            <a:srgbClr val="A4A3A4"/>
          </p15:clr>
        </p15:guide>
        <p15:guide id="6" orient="horz" pos="756" userDrawn="1">
          <p15:clr>
            <a:srgbClr val="A4A3A4"/>
          </p15:clr>
        </p15:guide>
        <p15:guide id="7" pos="5532" userDrawn="1">
          <p15:clr>
            <a:srgbClr val="A4A3A4"/>
          </p15:clr>
        </p15:guide>
        <p15:guide id="8" orient="horz" pos="2964" userDrawn="1">
          <p15:clr>
            <a:srgbClr val="A4A3A4"/>
          </p15:clr>
        </p15:guide>
        <p15:guide id="9" orient="horz" pos="28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61432"/>
    <a:srgbClr val="FF8B2A"/>
    <a:srgbClr val="79D92F"/>
    <a:srgbClr val="007836"/>
    <a:srgbClr val="4E3896"/>
    <a:srgbClr val="C8C8C8"/>
    <a:srgbClr val="7B7B7E"/>
    <a:srgbClr val="46464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6" autoAdjust="0"/>
    <p:restoredTop sz="91926" autoAdjust="0"/>
  </p:normalViewPr>
  <p:slideViewPr>
    <p:cSldViewPr showGuides="1">
      <p:cViewPr varScale="1">
        <p:scale>
          <a:sx n="133" d="100"/>
          <a:sy n="133" d="100"/>
        </p:scale>
        <p:origin x="510" y="174"/>
      </p:cViewPr>
      <p:guideLst>
        <p:guide orient="horz" pos="1812"/>
        <p:guide pos="2880"/>
        <p:guide pos="230"/>
        <p:guide orient="horz" pos="306"/>
        <p:guide orient="horz" pos="756"/>
        <p:guide pos="5532"/>
        <p:guide orient="horz" pos="2964"/>
        <p:guide orient="horz"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02"/>
    </p:cViewPr>
  </p:sorterViewPr>
  <p:notesViewPr>
    <p:cSldViewPr showGuides="1">
      <p:cViewPr varScale="1">
        <p:scale>
          <a:sx n="81" d="100"/>
          <a:sy n="81" d="100"/>
        </p:scale>
        <p:origin x="3672" y="9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13" /><Relationship Type="http://schemas.openxmlformats.org/officeDocument/2006/relationships/slide" Target="slides/slide11.xml" Id="rId18" /><Relationship Type="http://schemas.openxmlformats.org/officeDocument/2006/relationships/slide" Target="slides/slide19.xml" Id="rId26" /><Relationship Type="http://schemas.openxmlformats.org/officeDocument/2006/relationships/slide" Target="slides/slide14.xml" Id="rId21" /><Relationship Type="http://schemas.openxmlformats.org/officeDocument/2006/relationships/theme" Target="theme/theme1.xml" Id="rId34" /><Relationship Type="http://schemas.openxmlformats.org/officeDocument/2006/relationships/slideMaster" Target="slideMasters/slideMaster3.xml" Id="rId7" /><Relationship Type="http://schemas.openxmlformats.org/officeDocument/2006/relationships/slide" Target="slides/slide5.xml" Id="rId12" /><Relationship Type="http://schemas.openxmlformats.org/officeDocument/2006/relationships/slide" Target="slides/slide10.xml" Id="rId17" /><Relationship Type="http://schemas.openxmlformats.org/officeDocument/2006/relationships/slide" Target="slides/slide18.xml" Id="rId25" /><Relationship Type="http://schemas.openxmlformats.org/officeDocument/2006/relationships/viewProps" Target="viewProps.xml" Id="rId33" /><Relationship Type="http://schemas.openxmlformats.org/officeDocument/2006/relationships/slide" Target="slides/slide9.xml" Id="rId16" /><Relationship Type="http://schemas.openxmlformats.org/officeDocument/2006/relationships/slide" Target="slides/slide13.xml" Id="rId20" /><Relationship Type="http://schemas.openxmlformats.org/officeDocument/2006/relationships/slide" Target="slides/slide22.xml" Id="rId29" /><Relationship Type="http://schemas.openxmlformats.org/officeDocument/2006/relationships/slideMaster" Target="slideMasters/slideMaster2.xml" Id="rId6" /><Relationship Type="http://schemas.openxmlformats.org/officeDocument/2006/relationships/slide" Target="slides/slide4.xml" Id="rId11" /><Relationship Type="http://schemas.openxmlformats.org/officeDocument/2006/relationships/slide" Target="slides/slide17.xml" Id="rId24" /><Relationship Type="http://schemas.openxmlformats.org/officeDocument/2006/relationships/presProps" Target="presProps.xml" Id="rId32" /><Relationship Type="http://schemas.openxmlformats.org/officeDocument/2006/relationships/slideMaster" Target="slideMasters/slideMaster1.xml" Id="rId5" /><Relationship Type="http://schemas.openxmlformats.org/officeDocument/2006/relationships/slide" Target="slides/slide8.xml" Id="rId15" /><Relationship Type="http://schemas.openxmlformats.org/officeDocument/2006/relationships/slide" Target="slides/slide16.xml" Id="rId23" /><Relationship Type="http://schemas.openxmlformats.org/officeDocument/2006/relationships/slide" Target="slides/slide21.xml" Id="rId28" /><Relationship Type="http://schemas.openxmlformats.org/officeDocument/2006/relationships/slide" Target="slides/slide3.xml" Id="rId10" /><Relationship Type="http://schemas.openxmlformats.org/officeDocument/2006/relationships/slide" Target="slides/slide12.xml" Id="rId19" /><Relationship Type="http://schemas.openxmlformats.org/officeDocument/2006/relationships/handoutMaster" Target="handoutMasters/handoutMaster1.xml" Id="rId31" /><Relationship Type="http://schemas.openxmlformats.org/officeDocument/2006/relationships/slide" Target="slides/slide2.xml" Id="rId9" /><Relationship Type="http://schemas.openxmlformats.org/officeDocument/2006/relationships/slide" Target="slides/slide7.xml" Id="rId14" /><Relationship Type="http://schemas.openxmlformats.org/officeDocument/2006/relationships/slide" Target="slides/slide15.xml" Id="rId22" /><Relationship Type="http://schemas.openxmlformats.org/officeDocument/2006/relationships/slide" Target="slides/slide20.xml" Id="rId27" /><Relationship Type="http://schemas.openxmlformats.org/officeDocument/2006/relationships/notesMaster" Target="notesMasters/notesMaster1.xml" Id="rId30" /><Relationship Type="http://schemas.openxmlformats.org/officeDocument/2006/relationships/tableStyles" Target="tableStyles.xml" Id="rId35" /><Relationship Type="http://schemas.openxmlformats.org/officeDocument/2006/relationships/slide" Target="slides/slide1.xml" Id="rId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2120"/>
          </a:xfrm>
          <a:prstGeom prst="rect">
            <a:avLst/>
          </a:prstGeom>
        </p:spPr>
        <p:txBody>
          <a:bodyPr vert="horz" lIns="91094" tIns="45548" rIns="91094" bIns="45548" rtlCol="0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7" y="1"/>
            <a:ext cx="3011699" cy="462120"/>
          </a:xfrm>
          <a:prstGeom prst="rect">
            <a:avLst/>
          </a:prstGeom>
        </p:spPr>
        <p:txBody>
          <a:bodyPr vert="horz" lIns="91094" tIns="45548" rIns="91094" bIns="45548" rtlCol="0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EF7660C-64A0-4BE9-9ED2-C0CDED4AB770}" type="datetimeFigureOut">
              <a:rPr lang="en-US"/>
              <a:pPr>
                <a:defRPr/>
              </a:pPr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9"/>
            <a:ext cx="3011699" cy="462120"/>
          </a:xfrm>
          <a:prstGeom prst="rect">
            <a:avLst/>
          </a:prstGeom>
        </p:spPr>
        <p:txBody>
          <a:bodyPr vert="horz" lIns="91094" tIns="45548" rIns="91094" bIns="45548" rtlCol="0" anchor="b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7" y="8772379"/>
            <a:ext cx="3011699" cy="462120"/>
          </a:xfrm>
          <a:prstGeom prst="rect">
            <a:avLst/>
          </a:prstGeom>
        </p:spPr>
        <p:txBody>
          <a:bodyPr vert="horz" lIns="91094" tIns="45548" rIns="91094" bIns="45548" rtlCol="0" anchor="b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4BCB0B2C-48E6-4692-A3C1-E5CFF66657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00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4" tIns="45548" rIns="91094" bIns="455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7" y="1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4" tIns="45548" rIns="91094" bIns="4554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75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8" y="4387768"/>
            <a:ext cx="556006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4" tIns="45548" rIns="91094" bIns="45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379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4" tIns="45548" rIns="91094" bIns="4554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7" y="8772379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94" tIns="45548" rIns="91094" bIns="4554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04648F-6CE7-4580-B8BC-C9360C6EE8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96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37489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A064-BB13-8E43-AF6F-7F85B6EF3712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09909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A064-BB13-8E43-AF6F-7F85B6EF3712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492920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A064-BB13-8E43-AF6F-7F85B6EF3712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793742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A064-BB13-8E43-AF6F-7F85B6EF3712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23311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8A064-BB13-8E43-AF6F-7F85B6EF3712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8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2" y="0"/>
            <a:ext cx="9144792" cy="514394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370" y="3573075"/>
            <a:ext cx="4831116" cy="1178579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949" y="4752975"/>
            <a:ext cx="1828800" cy="1714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+mn-lt"/>
              </a:rPr>
              <a:t>© 2023 Morgan, Lewis &amp; Bockius LLP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 bwMode="black">
          <a:xfrm>
            <a:off x="365759" y="284678"/>
            <a:ext cx="2011680" cy="294709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24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3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9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0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CF706-6AAC-0247-B428-2F2BF328EA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371" y="2881347"/>
            <a:ext cx="4831116" cy="5928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925302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hre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581342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1950" y="830748"/>
            <a:ext cx="8412480" cy="3460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lvl="0"/>
            <a:r>
              <a:rPr lang="en-US" dirty="0"/>
              <a:t>Insert subtitle or description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9" hasCustomPrompt="1"/>
          </p:nvPr>
        </p:nvSpPr>
        <p:spPr>
          <a:xfrm>
            <a:off x="7017241" y="1789577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889159" y="1789577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31" hasCustomPrompt="1"/>
          </p:nvPr>
        </p:nvSpPr>
        <p:spPr>
          <a:xfrm>
            <a:off x="3953200" y="1282550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492497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ontent, Callou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1361517"/>
            <a:ext cx="2971801" cy="75438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782730" y="0"/>
            <a:ext cx="2685447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61951" y="2276768"/>
            <a:ext cx="2975610" cy="21833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0187" indent="0">
              <a:buNone/>
              <a:defRPr sz="1000"/>
            </a:lvl2pPr>
            <a:lvl3pPr marL="460375" indent="0">
              <a:buNone/>
              <a:defRPr sz="1000"/>
            </a:lvl3pPr>
            <a:lvl4pPr marL="682625" indent="0">
              <a:buNone/>
              <a:defRPr sz="1000"/>
            </a:lvl4pPr>
            <a:lvl5pPr marL="911225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68177" y="0"/>
            <a:ext cx="2675823" cy="51435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389730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Content, Callou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361950"/>
            <a:ext cx="2971801" cy="75438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61951" y="1276350"/>
            <a:ext cx="2975610" cy="2183314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  <a:lvl2pPr marL="401637" indent="-171450">
              <a:buFont typeface="Tahoma" panose="020B0604030504040204" pitchFamily="34" charset="0"/>
              <a:buChar char="–"/>
              <a:defRPr sz="1000"/>
            </a:lvl2pPr>
            <a:lvl3pPr marL="631825" indent="-171450">
              <a:buFont typeface="Tahoma" panose="020B0604030504040204" pitchFamily="34" charset="0"/>
              <a:buChar char="–"/>
              <a:defRPr sz="1000"/>
            </a:lvl3pPr>
            <a:lvl4pPr marL="854075" indent="-171450">
              <a:buFont typeface="Tahoma" panose="020B0604030504040204" pitchFamily="34" charset="0"/>
              <a:buChar char="–"/>
              <a:defRPr sz="1000"/>
            </a:lvl4pPr>
            <a:lvl5pPr marL="1082675" indent="-171450">
              <a:buFont typeface="Tahoma" panose="020B0604030504040204" pitchFamily="34" charset="0"/>
              <a:buChar char="–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209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 -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-2"/>
            <a:ext cx="9144000" cy="891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68578"/>
            <a:ext cx="8408353" cy="75438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25903862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5759" y="1039905"/>
            <a:ext cx="5486387" cy="1635581"/>
          </a:xfrm>
        </p:spPr>
        <p:txBody>
          <a:bodyPr tIns="45720" anchor="t">
            <a:noAutofit/>
          </a:bodyPr>
          <a:lstStyle>
            <a:lvl1pPr algn="l">
              <a:lnSpc>
                <a:spcPct val="80000"/>
              </a:lnSpc>
              <a:defRPr sz="40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Section header or divider slide option 1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7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4715980"/>
      </p:ext>
    </p:extLst>
  </p:cSld>
  <p:clrMapOvr>
    <a:masterClrMapping/>
  </p:clrMapOvr>
</p:sldLayout>
</file>

<file path=ppt/slideLayouts/slideLayout15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2" cy="5143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65759" y="1039905"/>
            <a:ext cx="5486387" cy="1635581"/>
          </a:xfrm>
        </p:spPr>
        <p:txBody>
          <a:bodyPr tIns="45720" anchor="t">
            <a:noAutofit/>
          </a:bodyPr>
          <a:lstStyle>
            <a:lvl1pPr algn="l">
              <a:lnSpc>
                <a:spcPct val="80000"/>
              </a:lnSpc>
              <a:defRPr sz="40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Section header or divider slide option 2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818439"/>
      </p:ext>
    </p:extLst>
  </p:cSld>
  <p:clrMapOvr>
    <a:masterClrMapping/>
  </p:clrMapOvr>
</p:sldLayout>
</file>

<file path=ppt/slideLayouts/slideLayout16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2" cy="514394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65598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02454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2502454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365598" y="985923"/>
            <a:ext cx="221214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Presenters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44520"/>
      </p:ext>
    </p:extLst>
  </p:cSld>
  <p:clrMapOvr>
    <a:masterClrMapping/>
  </p:clrMapOvr>
</p:sldLayout>
</file>

<file path=ppt/slideLayouts/slideLayout17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2" cy="514394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65598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02454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39310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2502454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4639310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65598" y="985923"/>
            <a:ext cx="221214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Presenters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26591"/>
      </p:ext>
    </p:extLst>
  </p:cSld>
  <p:clrMapOvr>
    <a:masterClrMapping/>
  </p:clrMapOvr>
</p:sldLayout>
</file>

<file path=ppt/slideLayouts/slideLayout18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2" cy="514394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65598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02454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39310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165" y="1758021"/>
            <a:ext cx="1624013" cy="1624013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2502454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4639310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76165" y="3478871"/>
            <a:ext cx="1624013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365598" y="985923"/>
            <a:ext cx="221214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Presenters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60638"/>
      </p:ext>
    </p:extLst>
  </p:cSld>
  <p:clrMapOvr>
    <a:masterClrMapping/>
  </p:clrMapOvr>
</p:sldLayout>
</file>

<file path=ppt/slideLayouts/slideLayout19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3" cy="514394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65598" y="1753624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6" y="3227730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039706" y="1753624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713814" y="1753624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387922" y="1753624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062030" y="1753624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379359" y="3227730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036537" y="3227730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3707948" y="3227730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7050771" y="3227730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365598" y="985923"/>
            <a:ext cx="221214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Presenters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9383"/>
      </p:ext>
    </p:extLst>
  </p:cSld>
  <p:clrMapOvr>
    <a:masterClrMapping/>
  </p:clrMapOvr>
</p:sldLayout>
</file>

<file path=ppt/slideLayouts/slideLayout2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49" y="1268681"/>
            <a:ext cx="6309360" cy="155448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4400" b="0" i="0" cap="all">
                <a:solidFill>
                  <a:schemeClr val="bg1"/>
                </a:solidFill>
                <a:latin typeface="Futura Std Condensed ExtBd" panose="020B0806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2936616"/>
            <a:ext cx="6309360" cy="1334514"/>
          </a:xfrm>
          <a:noFill/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61949" y="4752975"/>
            <a:ext cx="1828800" cy="1714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800" dirty="0">
                <a:solidFill>
                  <a:srgbClr val="FFFFFF"/>
                </a:solidFill>
                <a:latin typeface="+mn-lt"/>
              </a:rPr>
              <a:t>© 2023 Morgan, Lewis &amp; Bockius LLP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 bwMode="black">
          <a:xfrm>
            <a:off x="365759" y="284678"/>
            <a:ext cx="2011680" cy="294709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21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3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0418011"/>
      </p:ext>
    </p:extLst>
  </p:cSld>
  <p:clrMapOvr>
    <a:masterClrMapping/>
  </p:clrMapOvr>
</p:sldLayout>
</file>

<file path=ppt/slideLayouts/slideLayout20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"/>
            <a:ext cx="9144792" cy="514394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12827" y="4660490"/>
            <a:ext cx="1624413" cy="237975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8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055695" y="2604190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055223" y="4078296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5391091" y="2592940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713814" y="547822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387922" y="547822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062030" y="547822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379359" y="2021928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5387922" y="4067046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3707948" y="2021928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7050771" y="2021928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365598" y="1958239"/>
            <a:ext cx="221214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Presenters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3707948" y="2592940"/>
            <a:ext cx="1410417" cy="141041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3696689" y="4067046"/>
            <a:ext cx="1410890" cy="450850"/>
          </a:xfr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  <a:lvl2pPr marL="230187" indent="0">
              <a:buNone/>
              <a:defRPr sz="1100"/>
            </a:lvl2pPr>
            <a:lvl3pPr marL="460375" indent="0">
              <a:buNone/>
              <a:defRPr sz="1100"/>
            </a:lvl3pPr>
            <a:lvl4pPr marL="682625" indent="0">
              <a:buNone/>
              <a:defRPr sz="1100"/>
            </a:lvl4pPr>
            <a:lvl5pPr marL="911225" indent="0">
              <a:buNone/>
              <a:defRPr sz="1100"/>
            </a:lvl5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398254831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528762"/>
            <a:ext cx="4114800" cy="29313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528763"/>
            <a:ext cx="4114800" cy="293131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361950" y="1009650"/>
            <a:ext cx="4114800" cy="44577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009650"/>
            <a:ext cx="4114800" cy="44577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4154143163"/>
      </p:ext>
    </p:extLst>
  </p:cSld>
  <p:clrMapOvr>
    <a:masterClrMapping/>
  </p:clrMapOvr>
</p:sldLayout>
</file>

<file path=ppt/slideLayouts/slideLayout22.xml><?xml version="1.0" encoding="utf-8"?>
<p:sldLayout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59" y="1078706"/>
            <a:ext cx="4040188" cy="445770"/>
          </a:xfrm>
          <a:solidFill>
            <a:schemeClr val="accent1"/>
          </a:solidFill>
        </p:spPr>
        <p:txBody>
          <a:bodyPr anchor="ctr"/>
          <a:lstStyle>
            <a:lvl1pPr marL="57150" indent="0">
              <a:buNone/>
              <a:tabLst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59" y="1607344"/>
            <a:ext cx="4040188" cy="28646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3585" y="1078706"/>
            <a:ext cx="4041775" cy="44577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5715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3585" y="1607344"/>
            <a:ext cx="4041775" cy="28646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53585" y="4754880"/>
            <a:ext cx="1696769" cy="182880"/>
          </a:xfrm>
        </p:spPr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2921955" y="4754880"/>
            <a:ext cx="163163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 name="Comparis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5759" y="1601298"/>
            <a:ext cx="4040188" cy="28706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569935" y="1601297"/>
            <a:ext cx="4040188" cy="28706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59" y="1078706"/>
            <a:ext cx="4040188" cy="445770"/>
          </a:xfrm>
          <a:solidFill>
            <a:schemeClr val="accent1"/>
          </a:solidFill>
        </p:spPr>
        <p:txBody>
          <a:bodyPr anchor="ctr"/>
          <a:lstStyle>
            <a:lvl1pPr marL="57150" indent="0">
              <a:buNone/>
              <a:tabLst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" y="1683544"/>
            <a:ext cx="3840480" cy="265176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3585" y="1078706"/>
            <a:ext cx="4041775" cy="44577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5715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645" y="1683544"/>
            <a:ext cx="3840480" cy="265176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2375677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2744314253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64166" y="4766423"/>
            <a:ext cx="979234" cy="171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 (if needed)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22656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2458213"/>
            <a:ext cx="2350008" cy="1371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518173"/>
            <a:ext cx="2350008" cy="870761"/>
          </a:xfrm>
        </p:spPr>
        <p:txBody>
          <a:bodyPr/>
          <a:lstStyle>
            <a:lvl1pPr marL="0" indent="0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313612907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ext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67276" y="1035843"/>
            <a:ext cx="3883342" cy="34051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64166" y="4766423"/>
            <a:ext cx="979234" cy="171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 (if needed)</a:t>
            </a:r>
          </a:p>
        </p:txBody>
      </p: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365759" y="218299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 userDrawn="1">
            <p:ph sz="half" idx="1"/>
          </p:nvPr>
        </p:nvSpPr>
        <p:spPr>
          <a:xfrm>
            <a:off x="371475" y="1035843"/>
            <a:ext cx="4114800" cy="3405189"/>
          </a:xfrm>
        </p:spPr>
        <p:txBody>
          <a:bodyPr/>
          <a:lstStyle/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09084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60" y="2971800"/>
            <a:ext cx="2250440" cy="1220820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Font typeface="Arial" panose="020B0604020202020204" pitchFamily="34" charset="0"/>
              <a:buNone/>
              <a:defRPr sz="1200" b="1"/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tabLst>
                <a:tab pos="400050" algn="l"/>
              </a:tabLst>
              <a:defRPr sz="1100"/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/>
            </a:lvl3pPr>
            <a:lvl4pPr marL="230187" indent="0">
              <a:spcBef>
                <a:spcPts val="300"/>
              </a:spcBef>
              <a:buNone/>
              <a:defRPr sz="1200"/>
            </a:lvl4pPr>
            <a:lvl5pPr marL="460375" indent="0">
              <a:spcBef>
                <a:spcPts val="30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Office</a:t>
            </a:r>
          </a:p>
          <a:p>
            <a:pPr lvl="2"/>
            <a:r>
              <a:rPr lang="en-US" dirty="0"/>
              <a:t>email@morganlewis.com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P: +1.000.0000</a:t>
            </a:r>
          </a:p>
          <a:p>
            <a:pPr lvl="2"/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798064" y="1031082"/>
            <a:ext cx="5971032" cy="3161538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 b="1"/>
            </a:lvl1pPr>
            <a:lvl2pPr marL="0" indent="0">
              <a:spcBef>
                <a:spcPts val="300"/>
              </a:spcBef>
              <a:buFont typeface="Arial" panose="020B0604020202020204" pitchFamily="34" charset="0"/>
              <a:buNone/>
              <a:defRPr sz="1600"/>
            </a:lvl2pPr>
            <a:lvl3pPr marL="0" indent="0">
              <a:spcBef>
                <a:spcPts val="300"/>
              </a:spcBef>
              <a:buFont typeface="Arial"/>
              <a:buNone/>
              <a:defRPr sz="1600"/>
            </a:lvl3pPr>
            <a:lvl4pPr marL="230187" indent="0">
              <a:spcBef>
                <a:spcPts val="300"/>
              </a:spcBef>
              <a:buNone/>
              <a:defRPr sz="1600"/>
            </a:lvl4pPr>
            <a:lvl5pPr marL="460375" indent="0">
              <a:spcBef>
                <a:spcPts val="300"/>
              </a:spcBef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US" dirty="0"/>
              <a:t>Insert brief bio here.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5760" y="1028700"/>
            <a:ext cx="1828800" cy="18288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2071099141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Content Slide with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1047749"/>
            <a:ext cx="9144000" cy="347085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759" y="1161288"/>
            <a:ext cx="8229600" cy="3086862"/>
          </a:xfrm>
        </p:spPr>
        <p:txBody>
          <a:bodyPr/>
          <a:lstStyle>
            <a:lvl1pPr>
              <a:buClr>
                <a:schemeClr val="accent3">
                  <a:lumMod val="7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3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>
                  <a:lumMod val="75000"/>
                </a:schemeClr>
              </a:buClr>
              <a:defRPr i="0">
                <a:solidFill>
                  <a:schemeClr val="bg1"/>
                </a:solidFill>
              </a:defRPr>
            </a:lvl3pPr>
            <a:lvl4pPr>
              <a:buClr>
                <a:schemeClr val="accent3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41825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259038629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CLE Credi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1047749"/>
            <a:ext cx="9144000" cy="347085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856287" y="1347123"/>
            <a:ext cx="2872105" cy="28721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2" y="2155787"/>
            <a:ext cx="2834886" cy="49381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35039" y="2649538"/>
            <a:ext cx="2514600" cy="48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INSERT CODE HERE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 (if needed)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65759" y="305483"/>
            <a:ext cx="75228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latin typeface="+mn-lt"/>
              </a:rPr>
              <a:t>Your CLE Credit</a:t>
            </a:r>
            <a:r>
              <a:rPr lang="en-US" sz="2400" b="1" baseline="0" dirty="0">
                <a:latin typeface="+mn-lt"/>
              </a:rPr>
              <a:t> Information</a:t>
            </a:r>
            <a:endParaRPr lang="en-US" sz="2400" b="1" dirty="0">
              <a:latin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01183" y="1655691"/>
            <a:ext cx="5139497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Tahoma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attorneys seeking CLE credit for attending this webinar, please write down the alphanumeric code on the right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&gt;&gt;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Kindly insert this code in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pop-up survey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that will appear in a new browser tab after you exit out of this webinar.</a:t>
            </a:r>
          </a:p>
        </p:txBody>
      </p:sp>
    </p:spTree>
    <p:extLst>
      <p:ext uri="{BB962C8B-B14F-4D97-AF65-F5344CB8AC3E}">
        <p14:creationId xmlns:p14="http://schemas.microsoft.com/office/powerpoint/2010/main" val="10277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2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759" y="1161288"/>
            <a:ext cx="8229600" cy="3109756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 i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0" name="Oval 9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14413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19234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581342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1950" y="830748"/>
            <a:ext cx="8412480" cy="3460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lvl="0"/>
            <a:r>
              <a:rPr lang="en-US" dirty="0"/>
              <a:t>Insert 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41333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69738" y="1143000"/>
            <a:ext cx="4040188" cy="342900"/>
          </a:xfr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369738" y="1516856"/>
            <a:ext cx="4040188" cy="2883694"/>
          </a:xfrm>
        </p:spPr>
        <p:txBody>
          <a:bodyPr/>
          <a:lstStyle>
            <a:lvl1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566" y="1143000"/>
            <a:ext cx="4041775" cy="342900"/>
          </a:xfr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2"/>
          </p:nvPr>
        </p:nvSpPr>
        <p:spPr>
          <a:xfrm>
            <a:off x="4557566" y="1516856"/>
            <a:ext cx="4041775" cy="2883694"/>
          </a:xfrm>
        </p:spPr>
        <p:txBody>
          <a:bodyPr/>
          <a:lstStyle>
            <a:lvl1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12778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2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353834" y="1123950"/>
            <a:ext cx="4040188" cy="3017520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2"/>
          </p:nvPr>
        </p:nvSpPr>
        <p:spPr>
          <a:xfrm>
            <a:off x="4544834" y="1123950"/>
            <a:ext cx="4038603" cy="3017520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2514600" y="4752975"/>
            <a:ext cx="3657600" cy="1714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9" name="Oval 18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p14="http://schemas.microsoft.com/office/powerpoint/2010/main" xmlns:a16="http://schemas.microsoft.com/office/drawing/2014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2_Repo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2895600" cy="533400"/>
          </a:xfrm>
        </p:spPr>
        <p:txBody>
          <a:bodyPr anchor="t"/>
          <a:lstStyle>
            <a:lvl1pPr>
              <a:defRPr sz="16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90750"/>
            <a:ext cx="2895600" cy="2133600"/>
          </a:xfrm>
        </p:spPr>
        <p:txBody>
          <a:bodyPr/>
          <a:lstStyle>
            <a:lvl1pPr>
              <a:buClr>
                <a:schemeClr val="accent1"/>
              </a:buClr>
              <a:defRPr sz="11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2"/>
          </p:nvPr>
        </p:nvSpPr>
        <p:spPr>
          <a:xfrm>
            <a:off x="3733800" y="1047750"/>
            <a:ext cx="4953003" cy="3276600"/>
          </a:xfrm>
        </p:spPr>
        <p:txBody>
          <a:bodyPr/>
          <a:lstStyle>
            <a:lvl1pPr>
              <a:buClr>
                <a:schemeClr val="accent1"/>
              </a:buClr>
              <a:defRPr sz="11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 sz="110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79911197"/>
              </p:ext>
            </p:extLst>
          </p:nvPr>
        </p:nvGraphicFramePr>
        <p:xfrm>
          <a:off x="457200" y="539750"/>
          <a:ext cx="82296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200" b="1" kern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SUMMARY</a:t>
                      </a:r>
                    </a:p>
                  </a:txBody>
                  <a:tcPr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kern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</a:p>
                  </a:txBody>
                  <a:tcPr>
                    <a:lnL w="12700" cmpd="sng">
                      <a:noFill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657350"/>
            <a:ext cx="2895600" cy="457200"/>
          </a:xfrm>
        </p:spPr>
        <p:txBody>
          <a:bodyPr anchor="ctr"/>
          <a:lstStyle>
            <a:lvl1pPr marL="0" indent="0">
              <a:buNone/>
              <a:defRPr sz="1100" b="1" cap="none" baseline="0">
                <a:latin typeface="+mn-lt"/>
              </a:defRPr>
            </a:lvl1pPr>
            <a:lvl2pPr marL="457200" indent="0">
              <a:buNone/>
              <a:defRPr sz="1200" b="1" cap="all" baseline="0">
                <a:latin typeface="Calibri" panose="020F0502020204030204" pitchFamily="34" charset="0"/>
              </a:defRPr>
            </a:lvl2pPr>
            <a:lvl3pPr marL="914400" indent="0">
              <a:buNone/>
              <a:defRPr sz="1200" b="1" cap="all" baseline="0">
                <a:latin typeface="Calibri" panose="020F0502020204030204" pitchFamily="34" charset="0"/>
              </a:defRPr>
            </a:lvl3pPr>
            <a:lvl4pPr marL="1371600" indent="0">
              <a:buNone/>
              <a:defRPr sz="1200" b="1" cap="all" baseline="0">
                <a:latin typeface="Calibri" panose="020F0502020204030204" pitchFamily="34" charset="0"/>
              </a:defRPr>
            </a:lvl4pPr>
            <a:lvl5pPr marL="1828800" indent="0">
              <a:buNone/>
              <a:defRPr sz="1200" b="1" cap="all"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39148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Text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365759" y="245595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 userDrawn="1">
            <p:ph sz="half" idx="1"/>
          </p:nvPr>
        </p:nvSpPr>
        <p:spPr>
          <a:xfrm>
            <a:off x="371475" y="1035844"/>
            <a:ext cx="5126878" cy="3328586"/>
          </a:xfrm>
        </p:spPr>
        <p:txBody>
          <a:bodyPr/>
          <a:lstStyle/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 bwMode="gray">
          <a:xfrm>
            <a:off x="8410576" y="4732020"/>
            <a:ext cx="363537" cy="274320"/>
          </a:xfrm>
          <a:prstGeom prst="rect">
            <a:avLst/>
          </a:prstGeom>
        </p:spPr>
        <p:txBody>
          <a:bodyPr vert="horz" lIns="0" tIns="0" rIns="0" bIns="18288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3070422656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2458213"/>
            <a:ext cx="2350008" cy="1371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 bwMode="gray">
          <a:xfrm>
            <a:off x="8410576" y="4732020"/>
            <a:ext cx="363537" cy="274320"/>
          </a:xfrm>
          <a:prstGeom prst="rect">
            <a:avLst/>
          </a:prstGeom>
        </p:spPr>
        <p:txBody>
          <a:bodyPr vert="horz" lIns="0" tIns="0" rIns="0" bIns="18288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 flipV="1">
            <a:off x="0" y="4529124"/>
            <a:ext cx="9144000" cy="616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 userDrawn="1"/>
        </p:nvSpPr>
        <p:spPr bwMode="gray">
          <a:xfrm>
            <a:off x="8633408" y="4732299"/>
            <a:ext cx="265829" cy="265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ML_logo_blk_rgb_d_150.png"/>
          <p:cNvPicPr>
            <a:picLocks noChangeAspect="1"/>
          </p:cNvPicPr>
          <p:nvPr userDrawn="1"/>
        </p:nvPicPr>
        <p:blipFill>
          <a:blip r:embed="rId2" cstate="print">
            <a:lum bright="100000" contrast="100000"/>
          </a:blip>
          <a:stretch>
            <a:fillRect/>
          </a:stretch>
        </p:blipFill>
        <p:spPr>
          <a:xfrm>
            <a:off x="365759" y="4763654"/>
            <a:ext cx="1376273" cy="217540"/>
          </a:xfrm>
          <a:prstGeom prst="rect">
            <a:avLst/>
          </a:prstGeom>
        </p:spPr>
      </p:pic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3408" y="4732020"/>
            <a:ext cx="265830" cy="274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518173"/>
            <a:ext cx="2350008" cy="870761"/>
          </a:xfrm>
        </p:spPr>
        <p:txBody>
          <a:bodyPr/>
          <a:lstStyle>
            <a:lvl1pPr marL="0" indent="0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3410522837"/>
      </p:ext>
    </p:extLst>
  </p:cSld>
  <p:clrMapOvr>
    <a:masterClrMapping/>
  </p:clrMapOvr>
</p:sldLayout>
</file>

<file path=ppt/slideLayouts/slideLayout39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>
  <p:cSld name="1_Map - 31 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7"/>
          <p:cNvGrpSpPr>
            <a:grpSpLocks noChangeAspect="1"/>
          </p:cNvGrpSpPr>
          <p:nvPr userDrawn="1"/>
        </p:nvGrpSpPr>
        <p:grpSpPr bwMode="black">
          <a:xfrm>
            <a:off x="375091" y="4658308"/>
            <a:ext cx="1738640" cy="256032"/>
            <a:chOff x="838200" y="609600"/>
            <a:chExt cx="7835890" cy="1143000"/>
          </a:xfrm>
          <a:solidFill>
            <a:srgbClr val="000000"/>
          </a:solidFill>
        </p:grpSpPr>
        <p:sp>
          <p:nvSpPr>
            <p:cNvPr id="32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7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E5EB3C-71B0-1FCA-117C-71515E523513}"/>
              </a:ext>
            </a:extLst>
          </p:cNvPr>
          <p:cNvSpPr txBox="1"/>
          <p:nvPr userDrawn="1"/>
        </p:nvSpPr>
        <p:spPr>
          <a:xfrm>
            <a:off x="375091" y="417361"/>
            <a:ext cx="1634162" cy="20005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300" b="1" dirty="0">
                <a:solidFill>
                  <a:schemeClr val="accent1"/>
                </a:solidFill>
                <a:latin typeface="+mn-lt"/>
              </a:rPr>
              <a:t>Our Global Reach</a:t>
            </a:r>
            <a:endParaRPr lang="en-US" sz="13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5DF22-977E-BF6B-8431-D478C9F47BA0}"/>
              </a:ext>
            </a:extLst>
          </p:cNvPr>
          <p:cNvSpPr txBox="1"/>
          <p:nvPr userDrawn="1"/>
        </p:nvSpPr>
        <p:spPr>
          <a:xfrm>
            <a:off x="375091" y="1334822"/>
            <a:ext cx="1634162" cy="20005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300" b="1" i="0" kern="1200" cap="none" dirty="0">
                <a:solidFill>
                  <a:schemeClr val="accent1"/>
                </a:solidFill>
                <a:latin typeface="+mn-lt"/>
                <a:ea typeface="+mn-ea"/>
                <a:cs typeface="Arial" charset="0"/>
              </a:rPr>
              <a:t>Our Locations</a:t>
            </a:r>
            <a:endParaRPr lang="en-US" sz="1300" b="0" i="0" cap="none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37F5DA59-8826-93BC-BAE1-551F61E9169B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375091" y="4658308"/>
            <a:ext cx="1738640" cy="256032"/>
            <a:chOff x="838200" y="609600"/>
            <a:chExt cx="7835890" cy="1143000"/>
          </a:xfrm>
          <a:solidFill>
            <a:srgbClr val="000000"/>
          </a:solidFill>
        </p:grpSpPr>
        <p:sp>
          <p:nvSpPr>
            <p:cNvPr id="5" name="Freeform 62">
              <a:extLst>
                <a:ext uri="{FF2B5EF4-FFF2-40B4-BE49-F238E27FC236}">
                  <a16:creationId xmlns:a16="http://schemas.microsoft.com/office/drawing/2014/main" id="{E9A2E6AA-882F-2E92-0A30-005626C6FE6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Freeform 63">
              <a:extLst>
                <a:ext uri="{FF2B5EF4-FFF2-40B4-BE49-F238E27FC236}">
                  <a16:creationId xmlns:a16="http://schemas.microsoft.com/office/drawing/2014/main" id="{16C9D9BA-2663-4C3F-AC31-0F0F56BC269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98B67863-3C03-B44A-0A63-FCD5326A0E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Freeform 67">
              <a:extLst>
                <a:ext uri="{FF2B5EF4-FFF2-40B4-BE49-F238E27FC236}">
                  <a16:creationId xmlns:a16="http://schemas.microsoft.com/office/drawing/2014/main" id="{D34A1762-3B9B-E660-4D82-DAC9D3780D0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68">
              <a:extLst>
                <a:ext uri="{FF2B5EF4-FFF2-40B4-BE49-F238E27FC236}">
                  <a16:creationId xmlns:a16="http://schemas.microsoft.com/office/drawing/2014/main" id="{72D3EA3E-20BF-394D-3829-2B9C53D389F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69">
              <a:extLst>
                <a:ext uri="{FF2B5EF4-FFF2-40B4-BE49-F238E27FC236}">
                  <a16:creationId xmlns:a16="http://schemas.microsoft.com/office/drawing/2014/main" id="{375B1325-B914-9233-E8EA-5E3B6BAA97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8C559847-0024-0D58-4F26-0A71F9A73B4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71">
              <a:extLst>
                <a:ext uri="{FF2B5EF4-FFF2-40B4-BE49-F238E27FC236}">
                  <a16:creationId xmlns:a16="http://schemas.microsoft.com/office/drawing/2014/main" id="{DCF98C65-9589-D09C-9B67-2B84D03FB35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72">
              <a:extLst>
                <a:ext uri="{FF2B5EF4-FFF2-40B4-BE49-F238E27FC236}">
                  <a16:creationId xmlns:a16="http://schemas.microsoft.com/office/drawing/2014/main" id="{64878628-826F-4278-8998-99A6EB62A67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73">
              <a:extLst>
                <a:ext uri="{FF2B5EF4-FFF2-40B4-BE49-F238E27FC236}">
                  <a16:creationId xmlns:a16="http://schemas.microsoft.com/office/drawing/2014/main" id="{F30A2650-3941-E183-71AD-5AB3851EF30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91CD62D5-D18D-8E50-B50A-7BAF412E49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75">
              <a:extLst>
                <a:ext uri="{FF2B5EF4-FFF2-40B4-BE49-F238E27FC236}">
                  <a16:creationId xmlns:a16="http://schemas.microsoft.com/office/drawing/2014/main" id="{B5B3CBA8-E6F8-2655-044C-70CBEB16910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A352E7A7-D5C2-8556-41BF-6730ACF93414}"/>
                </a:ext>
              </a:extLst>
            </p:cNvPr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1760D3-E1DB-E7E8-D4BA-19E0B511F49A}"/>
              </a:ext>
            </a:extLst>
          </p:cNvPr>
          <p:cNvSpPr txBox="1"/>
          <p:nvPr userDrawn="1"/>
        </p:nvSpPr>
        <p:spPr>
          <a:xfrm>
            <a:off x="375091" y="659158"/>
            <a:ext cx="2611940" cy="571969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Africa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Asia Pacific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Europe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Latin</a:t>
            </a:r>
            <a:r>
              <a:rPr lang="en-US" sz="1050" b="0" i="0" kern="1200" cap="none" baseline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America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baseline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Middle East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baseline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North America</a:t>
            </a:r>
            <a:endParaRPr lang="en-US" sz="1050" b="1" i="0" kern="1200" cap="none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760FB-C368-774F-1C6A-806FAF6AA896}"/>
              </a:ext>
            </a:extLst>
          </p:cNvPr>
          <p:cNvSpPr txBox="1"/>
          <p:nvPr userDrawn="1"/>
        </p:nvSpPr>
        <p:spPr>
          <a:xfrm>
            <a:off x="375091" y="1586851"/>
            <a:ext cx="2577576" cy="2777683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Abu Dhabi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Almaty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+mn-lt"/>
              </a:rPr>
              <a:t>Astana</a:t>
            </a:r>
            <a:endParaRPr lang="en-US" sz="1050" b="0" i="0" kern="1200" cap="none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Beijing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Boston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Brussels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Century City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Chicago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Dallas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Dubai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Frankfurt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Hartford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Hong Kong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Houston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London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Los Angeles</a:t>
            </a:r>
            <a:b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Miami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Munich</a:t>
            </a:r>
            <a:b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New York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Orange County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Paris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Philadelphia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Pittsburgh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Princeton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San Francisco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+mn-lt"/>
              </a:rPr>
              <a:t>Seattle</a:t>
            </a:r>
            <a:endParaRPr lang="en-US" sz="1050" b="0" i="0" kern="1200" cap="none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Shanghai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Silicon Valley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Singapore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Tokyo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Washington, DC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none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Wilmington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48906C-D6CB-6EAE-0F7C-8AAD27FC4B27}"/>
              </a:ext>
            </a:extLst>
          </p:cNvPr>
          <p:cNvSpPr/>
          <p:nvPr userDrawn="1"/>
        </p:nvSpPr>
        <p:spPr>
          <a:xfrm>
            <a:off x="2186471" y="4594919"/>
            <a:ext cx="629244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Our Beijing and Shanghai offices operate as representative offices of Morgan, Lewis &amp; Bockius LLP.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In Hong Kong, Morgan, Lewis &amp; Bockius is a separate Hong Kong general partnership registered with The Law Society of Hong Kong.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530BB-B276-EF9A-3513-1498B6E7A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792" y="641656"/>
            <a:ext cx="6140580" cy="35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2484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, Content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950" y="3764280"/>
            <a:ext cx="8412163" cy="695802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230187" indent="0">
              <a:buNone/>
              <a:defRPr sz="1200"/>
            </a:lvl2pPr>
            <a:lvl3pPr marL="460375" indent="0">
              <a:buNone/>
              <a:defRPr sz="1200"/>
            </a:lvl3pPr>
            <a:lvl4pPr marL="682625" indent="0">
              <a:buNone/>
              <a:defRPr sz="1200"/>
            </a:lvl4pPr>
            <a:lvl5pPr marL="911225" indent="0">
              <a:buNone/>
              <a:defRPr sz="1200"/>
            </a:lvl5pPr>
          </a:lstStyle>
          <a:p>
            <a:pPr lvl="0"/>
            <a:r>
              <a:rPr lang="en-US" dirty="0"/>
              <a:t>Add text here to provide added context for the images in on this slide.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1950" y="1112520"/>
            <a:ext cx="8412162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103742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olor Palett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3009" y="4732020"/>
            <a:ext cx="363537" cy="27432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 userDrawn="1">
            <p:ph type="title"/>
          </p:nvPr>
        </p:nvSpPr>
        <p:spPr>
          <a:xfrm>
            <a:off x="365759" y="227500"/>
            <a:ext cx="8408353" cy="7543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 bwMode="gray">
          <a:xfrm>
            <a:off x="8410576" y="4732020"/>
            <a:ext cx="363537" cy="274320"/>
          </a:xfrm>
          <a:prstGeom prst="rect">
            <a:avLst/>
          </a:prstGeom>
        </p:spPr>
        <p:txBody>
          <a:bodyPr vert="horz" lIns="0" tIns="0" rIns="0" bIns="18288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1949" y="1138844"/>
            <a:ext cx="8416291" cy="3239249"/>
            <a:chOff x="361949" y="1314853"/>
            <a:chExt cx="8416291" cy="3063240"/>
          </a:xfrm>
        </p:grpSpPr>
        <p:sp>
          <p:nvSpPr>
            <p:cNvPr id="22" name="Oval 21"/>
            <p:cNvSpPr>
              <a:spLocks noChangeAspect="1"/>
            </p:cNvSpPr>
            <p:nvPr userDrawn="1"/>
          </p:nvSpPr>
          <p:spPr bwMode="gray">
            <a:xfrm>
              <a:off x="361950" y="3097933"/>
              <a:ext cx="1371600" cy="12801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Purple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78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56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150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 userDrawn="1"/>
          </p:nvSpPr>
          <p:spPr bwMode="gray">
            <a:xfrm>
              <a:off x="361950" y="1554883"/>
              <a:ext cx="1371600" cy="12801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Black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0</a:t>
              </a:r>
            </a:p>
          </p:txBody>
        </p:sp>
        <p:sp>
          <p:nvSpPr>
            <p:cNvPr id="24" name="Oval 23"/>
            <p:cNvSpPr>
              <a:spLocks noChangeAspect="1"/>
            </p:cNvSpPr>
            <p:nvPr userDrawn="1"/>
          </p:nvSpPr>
          <p:spPr bwMode="gray">
            <a:xfrm>
              <a:off x="3884295" y="1554883"/>
              <a:ext cx="1371600" cy="1280160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Dark Gray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70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70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70</a:t>
              </a:r>
            </a:p>
          </p:txBody>
        </p:sp>
        <p:sp>
          <p:nvSpPr>
            <p:cNvPr id="25" name="Oval 24"/>
            <p:cNvSpPr>
              <a:spLocks noChangeAspect="1"/>
            </p:cNvSpPr>
            <p:nvPr userDrawn="1"/>
          </p:nvSpPr>
          <p:spPr bwMode="gray">
            <a:xfrm>
              <a:off x="1770888" y="3097933"/>
              <a:ext cx="1371600" cy="1280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+mj-lt"/>
                </a:rPr>
                <a:t>Blue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R 0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G 176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B 240</a:t>
              </a:r>
            </a:p>
          </p:txBody>
        </p:sp>
        <p:sp>
          <p:nvSpPr>
            <p:cNvPr id="26" name="Oval 25"/>
            <p:cNvSpPr>
              <a:spLocks noChangeAspect="1"/>
            </p:cNvSpPr>
            <p:nvPr userDrawn="1"/>
          </p:nvSpPr>
          <p:spPr bwMode="gray">
            <a:xfrm>
              <a:off x="1770888" y="1554883"/>
              <a:ext cx="1371600" cy="12801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+mj-lt"/>
                </a:rPr>
                <a:t>White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R 255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G 255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B 255</a:t>
              </a:r>
            </a:p>
          </p:txBody>
        </p:sp>
        <p:sp>
          <p:nvSpPr>
            <p:cNvPr id="27" name="Oval 26"/>
            <p:cNvSpPr>
              <a:spLocks noChangeAspect="1"/>
            </p:cNvSpPr>
            <p:nvPr userDrawn="1"/>
          </p:nvSpPr>
          <p:spPr bwMode="gray">
            <a:xfrm>
              <a:off x="3179826" y="3097933"/>
              <a:ext cx="1371600" cy="1280160"/>
            </a:xfrm>
            <a:prstGeom prst="ellipse">
              <a:avLst/>
            </a:prstGeom>
            <a:solidFill>
              <a:srgbClr val="00783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Dark Green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120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54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 userDrawn="1"/>
          </p:nvSpPr>
          <p:spPr bwMode="gray">
            <a:xfrm>
              <a:off x="4588764" y="3097933"/>
              <a:ext cx="1371600" cy="1280160"/>
            </a:xfrm>
            <a:prstGeom prst="ellipse">
              <a:avLst/>
            </a:prstGeom>
            <a:solidFill>
              <a:srgbClr val="79D9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+mj-lt"/>
                </a:rPr>
                <a:t>Light Green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R 121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G 217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B 47</a:t>
              </a:r>
            </a:p>
          </p:txBody>
        </p:sp>
        <p:sp>
          <p:nvSpPr>
            <p:cNvPr id="29" name="Oval 28"/>
            <p:cNvSpPr>
              <a:spLocks noChangeAspect="1"/>
            </p:cNvSpPr>
            <p:nvPr userDrawn="1"/>
          </p:nvSpPr>
          <p:spPr bwMode="gray">
            <a:xfrm>
              <a:off x="5997702" y="3097933"/>
              <a:ext cx="1371600" cy="1280160"/>
            </a:xfrm>
            <a:prstGeom prst="ellipse">
              <a:avLst/>
            </a:prstGeom>
            <a:solidFill>
              <a:srgbClr val="FF8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+mj-lt"/>
                </a:rPr>
                <a:t>Orange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R 255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G 139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B 42</a:t>
              </a:r>
            </a:p>
          </p:txBody>
        </p:sp>
        <p:sp>
          <p:nvSpPr>
            <p:cNvPr id="30" name="Oval 29"/>
            <p:cNvSpPr>
              <a:spLocks noChangeAspect="1"/>
            </p:cNvSpPr>
            <p:nvPr userDrawn="1"/>
          </p:nvSpPr>
          <p:spPr bwMode="gray">
            <a:xfrm>
              <a:off x="7406640" y="3097933"/>
              <a:ext cx="1371600" cy="1280160"/>
            </a:xfrm>
            <a:prstGeom prst="ellipse">
              <a:avLst/>
            </a:prstGeom>
            <a:solidFill>
              <a:srgbClr val="E6143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Red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230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20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50</a:t>
              </a:r>
            </a:p>
          </p:txBody>
        </p:sp>
        <p:sp>
          <p:nvSpPr>
            <p:cNvPr id="31" name="Oval 30"/>
            <p:cNvSpPr>
              <a:spLocks noChangeAspect="1"/>
            </p:cNvSpPr>
            <p:nvPr userDrawn="1"/>
          </p:nvSpPr>
          <p:spPr bwMode="gray">
            <a:xfrm>
              <a:off x="5293233" y="1554883"/>
              <a:ext cx="1371600" cy="1280160"/>
            </a:xfrm>
            <a:prstGeom prst="ellipse">
              <a:avLst/>
            </a:prstGeom>
            <a:solidFill>
              <a:srgbClr val="7B7B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spc="-40" dirty="0">
                  <a:solidFill>
                    <a:schemeClr val="bg1"/>
                  </a:solidFill>
                  <a:latin typeface="+mj-lt"/>
                </a:rPr>
                <a:t>Medium Gray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 123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G 123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B 126</a:t>
              </a:r>
            </a:p>
          </p:txBody>
        </p:sp>
        <p:sp>
          <p:nvSpPr>
            <p:cNvPr id="32" name="Oval 31"/>
            <p:cNvSpPr>
              <a:spLocks noChangeAspect="1"/>
            </p:cNvSpPr>
            <p:nvPr userDrawn="1"/>
          </p:nvSpPr>
          <p:spPr bwMode="gray">
            <a:xfrm>
              <a:off x="6702171" y="1554883"/>
              <a:ext cx="1371600" cy="1280160"/>
            </a:xfrm>
            <a:prstGeom prst="ellipse">
              <a:avLst/>
            </a:prstGeom>
            <a:solidFill>
              <a:srgbClr val="C8C8C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tx1"/>
                  </a:solidFill>
                  <a:latin typeface="+mj-lt"/>
                </a:rPr>
                <a:t>Light Gray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R 200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G 200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B 200</a:t>
              </a:r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361949" y="1314853"/>
              <a:ext cx="2780539" cy="171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latin typeface="+mj-lt"/>
                </a:rPr>
                <a:t>Main colors</a:t>
              </a:r>
            </a:p>
          </p:txBody>
        </p:sp>
        <p:sp>
          <p:nvSpPr>
            <p:cNvPr id="34" name="TextBox 33"/>
            <p:cNvSpPr txBox="1"/>
            <p:nvPr userDrawn="1"/>
          </p:nvSpPr>
          <p:spPr>
            <a:xfrm>
              <a:off x="3884295" y="1314853"/>
              <a:ext cx="4189476" cy="171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latin typeface="+mj-lt"/>
                </a:rPr>
                <a:t>Tints of gray for charts</a:t>
              </a: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1950" y="2857903"/>
              <a:ext cx="8412163" cy="171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latin typeface="+mj-lt"/>
                </a:rPr>
                <a:t>Accent colors—maximum of two per chart</a:t>
              </a:r>
            </a:p>
          </p:txBody>
        </p:sp>
      </p:grpSp>
      <p:sp>
        <p:nvSpPr>
          <p:cNvPr id="38" name="Date Placeholder 4"/>
          <p:cNvSpPr>
            <a:spLocks noGrp="1"/>
          </p:cNvSpPr>
          <p:nvPr>
            <p:ph type="dt" sz="half" idx="10"/>
          </p:nvPr>
        </p:nvSpPr>
        <p:spPr>
          <a:xfrm>
            <a:off x="4650154" y="4754880"/>
            <a:ext cx="1600200" cy="1828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3070422656"/>
      </p:ext>
    </p:extLst>
  </p:cSld>
  <p:clrMapOvr>
    <a:masterClrMapping/>
  </p:clrMapOvr>
</p:sldLayout>
</file>

<file path=ppt/slideLayouts/slideLayout41.xml><?xml version="1.0" encoding="utf-8"?>
<p:sldLayout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userDrawn="1">
  <p:cSld name="1_Cover - 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793" cy="514547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0" y="2716588"/>
            <a:ext cx="6313170" cy="914829"/>
          </a:xfrm>
        </p:spPr>
        <p:txBody>
          <a:bodyPr>
            <a:normAutofit/>
          </a:bodyPr>
          <a:lstStyle>
            <a:lvl1pPr marL="0" indent="0" algn="l">
              <a:spcBef>
                <a:spcPts val="146"/>
              </a:spcBef>
              <a:spcAft>
                <a:spcPts val="0"/>
              </a:spcAft>
              <a:buNone/>
              <a:defRPr sz="1165">
                <a:solidFill>
                  <a:schemeClr val="bg1"/>
                </a:solidFill>
                <a:effectLst/>
              </a:defRPr>
            </a:lvl1pPr>
            <a:lvl2pPr marL="33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5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8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6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9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9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61949" y="4752975"/>
            <a:ext cx="1828800" cy="1714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582" dirty="0">
                <a:solidFill>
                  <a:schemeClr val="bg1"/>
                </a:solidFill>
                <a:latin typeface="+mn-lt"/>
              </a:rPr>
              <a:t>© 2023 Morgan, Lewis &amp; Bockius LLP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 bwMode="black">
          <a:xfrm>
            <a:off x="365759" y="284679"/>
            <a:ext cx="2011680" cy="294709"/>
            <a:chOff x="838200" y="609600"/>
            <a:chExt cx="7835890" cy="1143000"/>
          </a:xfrm>
          <a:solidFill>
            <a:srgbClr val="FFFFFF"/>
          </a:solidFill>
        </p:grpSpPr>
        <p:sp>
          <p:nvSpPr>
            <p:cNvPr id="24" name="Freeform 62"/>
            <p:cNvSpPr>
              <a:spLocks noChangeArrowheads="1"/>
            </p:cNvSpPr>
            <p:nvPr/>
          </p:nvSpPr>
          <p:spPr bwMode="black">
            <a:xfrm>
              <a:off x="4597431" y="865591"/>
              <a:ext cx="572140" cy="583660"/>
            </a:xfrm>
            <a:custGeom>
              <a:avLst/>
              <a:gdLst>
                <a:gd name="T0" fmla="*/ 512 w 1970"/>
                <a:gd name="T1" fmla="*/ 41 h 2012"/>
                <a:gd name="T2" fmla="*/ 512 w 1970"/>
                <a:gd name="T3" fmla="*/ 41 h 2012"/>
                <a:gd name="T4" fmla="*/ 0 w 1970"/>
                <a:gd name="T5" fmla="*/ 41 h 2012"/>
                <a:gd name="T6" fmla="*/ 0 w 1970"/>
                <a:gd name="T7" fmla="*/ 2011 h 2012"/>
                <a:gd name="T8" fmla="*/ 532 w 1970"/>
                <a:gd name="T9" fmla="*/ 2011 h 2012"/>
                <a:gd name="T10" fmla="*/ 532 w 1970"/>
                <a:gd name="T11" fmla="*/ 739 h 2012"/>
                <a:gd name="T12" fmla="*/ 1004 w 1970"/>
                <a:gd name="T13" fmla="*/ 493 h 2012"/>
                <a:gd name="T14" fmla="*/ 1312 w 1970"/>
                <a:gd name="T15" fmla="*/ 595 h 2012"/>
                <a:gd name="T16" fmla="*/ 1435 w 1970"/>
                <a:gd name="T17" fmla="*/ 965 h 2012"/>
                <a:gd name="T18" fmla="*/ 1435 w 1970"/>
                <a:gd name="T19" fmla="*/ 2011 h 2012"/>
                <a:gd name="T20" fmla="*/ 1969 w 1970"/>
                <a:gd name="T21" fmla="*/ 2011 h 2012"/>
                <a:gd name="T22" fmla="*/ 1969 w 1970"/>
                <a:gd name="T23" fmla="*/ 1006 h 2012"/>
                <a:gd name="T24" fmla="*/ 1764 w 1970"/>
                <a:gd name="T25" fmla="*/ 308 h 2012"/>
                <a:gd name="T26" fmla="*/ 1066 w 1970"/>
                <a:gd name="T27" fmla="*/ 0 h 2012"/>
                <a:gd name="T28" fmla="*/ 512 w 1970"/>
                <a:gd name="T29" fmla="*/ 349 h 2012"/>
                <a:gd name="T30" fmla="*/ 512 w 1970"/>
                <a:gd name="T31" fmla="*/ 41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0" h="2012">
                  <a:moveTo>
                    <a:pt x="512" y="41"/>
                  </a:moveTo>
                  <a:lnTo>
                    <a:pt x="512" y="41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532" y="2011"/>
                    <a:pt x="532" y="2011"/>
                    <a:pt x="532" y="2011"/>
                  </a:cubicBezTo>
                  <a:cubicBezTo>
                    <a:pt x="532" y="739"/>
                    <a:pt x="532" y="739"/>
                    <a:pt x="532" y="739"/>
                  </a:cubicBezTo>
                  <a:cubicBezTo>
                    <a:pt x="594" y="636"/>
                    <a:pt x="778" y="493"/>
                    <a:pt x="1004" y="493"/>
                  </a:cubicBezTo>
                  <a:cubicBezTo>
                    <a:pt x="1128" y="493"/>
                    <a:pt x="1230" y="533"/>
                    <a:pt x="1312" y="595"/>
                  </a:cubicBezTo>
                  <a:cubicBezTo>
                    <a:pt x="1374" y="677"/>
                    <a:pt x="1435" y="780"/>
                    <a:pt x="1435" y="965"/>
                  </a:cubicBezTo>
                  <a:cubicBezTo>
                    <a:pt x="1435" y="2011"/>
                    <a:pt x="1435" y="2011"/>
                    <a:pt x="1435" y="2011"/>
                  </a:cubicBezTo>
                  <a:cubicBezTo>
                    <a:pt x="1969" y="2011"/>
                    <a:pt x="1969" y="2011"/>
                    <a:pt x="1969" y="2011"/>
                  </a:cubicBezTo>
                  <a:cubicBezTo>
                    <a:pt x="1969" y="1006"/>
                    <a:pt x="1969" y="1006"/>
                    <a:pt x="1969" y="1006"/>
                  </a:cubicBezTo>
                  <a:cubicBezTo>
                    <a:pt x="1969" y="677"/>
                    <a:pt x="1887" y="472"/>
                    <a:pt x="1764" y="308"/>
                  </a:cubicBezTo>
                  <a:cubicBezTo>
                    <a:pt x="1599" y="123"/>
                    <a:pt x="1333" y="0"/>
                    <a:pt x="1066" y="0"/>
                  </a:cubicBezTo>
                  <a:cubicBezTo>
                    <a:pt x="717" y="0"/>
                    <a:pt x="512" y="185"/>
                    <a:pt x="512" y="349"/>
                  </a:cubicBezTo>
                  <a:lnTo>
                    <a:pt x="512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25" name="Freeform 63"/>
            <p:cNvSpPr>
              <a:spLocks noChangeArrowheads="1"/>
            </p:cNvSpPr>
            <p:nvPr/>
          </p:nvSpPr>
          <p:spPr bwMode="black">
            <a:xfrm>
              <a:off x="838200" y="697917"/>
              <a:ext cx="852451" cy="756454"/>
            </a:xfrm>
            <a:custGeom>
              <a:avLst/>
              <a:gdLst>
                <a:gd name="T0" fmla="*/ 2525 w 2936"/>
                <a:gd name="T1" fmla="*/ 0 h 2608"/>
                <a:gd name="T2" fmla="*/ 1457 w 2936"/>
                <a:gd name="T3" fmla="*/ 1355 h 2608"/>
                <a:gd name="T4" fmla="*/ 390 w 2936"/>
                <a:gd name="T5" fmla="*/ 0 h 2608"/>
                <a:gd name="T6" fmla="*/ 0 w 2936"/>
                <a:gd name="T7" fmla="*/ 0 h 2608"/>
                <a:gd name="T8" fmla="*/ 0 w 2936"/>
                <a:gd name="T9" fmla="*/ 2607 h 2608"/>
                <a:gd name="T10" fmla="*/ 534 w 2936"/>
                <a:gd name="T11" fmla="*/ 2607 h 2608"/>
                <a:gd name="T12" fmla="*/ 534 w 2936"/>
                <a:gd name="T13" fmla="*/ 944 h 2608"/>
                <a:gd name="T14" fmla="*/ 1273 w 2936"/>
                <a:gd name="T15" fmla="*/ 1909 h 2608"/>
                <a:gd name="T16" fmla="*/ 1662 w 2936"/>
                <a:gd name="T17" fmla="*/ 1909 h 2608"/>
                <a:gd name="T18" fmla="*/ 2401 w 2936"/>
                <a:gd name="T19" fmla="*/ 965 h 2608"/>
                <a:gd name="T20" fmla="*/ 2401 w 2936"/>
                <a:gd name="T21" fmla="*/ 2607 h 2608"/>
                <a:gd name="T22" fmla="*/ 2935 w 2936"/>
                <a:gd name="T23" fmla="*/ 2607 h 2608"/>
                <a:gd name="T24" fmla="*/ 2935 w 2936"/>
                <a:gd name="T25" fmla="*/ 0 h 2608"/>
                <a:gd name="T26" fmla="*/ 2525 w 2936"/>
                <a:gd name="T27" fmla="*/ 0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6" h="2608">
                  <a:moveTo>
                    <a:pt x="2525" y="0"/>
                  </a:moveTo>
                  <a:lnTo>
                    <a:pt x="1457" y="1355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2607"/>
                  </a:lnTo>
                  <a:lnTo>
                    <a:pt x="534" y="2607"/>
                  </a:lnTo>
                  <a:lnTo>
                    <a:pt x="534" y="944"/>
                  </a:lnTo>
                  <a:lnTo>
                    <a:pt x="1273" y="1909"/>
                  </a:lnTo>
                  <a:lnTo>
                    <a:pt x="1662" y="1909"/>
                  </a:lnTo>
                  <a:lnTo>
                    <a:pt x="2401" y="965"/>
                  </a:lnTo>
                  <a:lnTo>
                    <a:pt x="2401" y="2607"/>
                  </a:lnTo>
                  <a:lnTo>
                    <a:pt x="2935" y="2607"/>
                  </a:lnTo>
                  <a:lnTo>
                    <a:pt x="2935" y="0"/>
                  </a:lnTo>
                  <a:lnTo>
                    <a:pt x="25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1" name="Freeform 66"/>
            <p:cNvSpPr>
              <a:spLocks noChangeArrowheads="1"/>
            </p:cNvSpPr>
            <p:nvPr/>
          </p:nvSpPr>
          <p:spPr bwMode="black">
            <a:xfrm>
              <a:off x="3829457" y="865591"/>
              <a:ext cx="590059" cy="601579"/>
            </a:xfrm>
            <a:custGeom>
              <a:avLst/>
              <a:gdLst>
                <a:gd name="T0" fmla="*/ 1539 w 2032"/>
                <a:gd name="T1" fmla="*/ 20 h 2074"/>
                <a:gd name="T2" fmla="*/ 1539 w 2032"/>
                <a:gd name="T3" fmla="*/ 20 h 2074"/>
                <a:gd name="T4" fmla="*/ 1539 w 2032"/>
                <a:gd name="T5" fmla="*/ 328 h 2074"/>
                <a:gd name="T6" fmla="*/ 964 w 2032"/>
                <a:gd name="T7" fmla="*/ 0 h 2074"/>
                <a:gd name="T8" fmla="*/ 0 w 2032"/>
                <a:gd name="T9" fmla="*/ 1026 h 2074"/>
                <a:gd name="T10" fmla="*/ 246 w 2032"/>
                <a:gd name="T11" fmla="*/ 1724 h 2074"/>
                <a:gd name="T12" fmla="*/ 985 w 2032"/>
                <a:gd name="T13" fmla="*/ 2073 h 2074"/>
                <a:gd name="T14" fmla="*/ 1539 w 2032"/>
                <a:gd name="T15" fmla="*/ 1724 h 2074"/>
                <a:gd name="T16" fmla="*/ 1539 w 2032"/>
                <a:gd name="T17" fmla="*/ 2032 h 2074"/>
                <a:gd name="T18" fmla="*/ 2031 w 2032"/>
                <a:gd name="T19" fmla="*/ 2032 h 2074"/>
                <a:gd name="T20" fmla="*/ 2031 w 2032"/>
                <a:gd name="T21" fmla="*/ 20 h 2074"/>
                <a:gd name="T22" fmla="*/ 1539 w 2032"/>
                <a:gd name="T23" fmla="*/ 20 h 2074"/>
                <a:gd name="T24" fmla="*/ 1005 w 2032"/>
                <a:gd name="T25" fmla="*/ 1540 h 2074"/>
                <a:gd name="T26" fmla="*/ 1005 w 2032"/>
                <a:gd name="T27" fmla="*/ 1540 h 2074"/>
                <a:gd name="T28" fmla="*/ 513 w 2032"/>
                <a:gd name="T29" fmla="*/ 1026 h 2074"/>
                <a:gd name="T30" fmla="*/ 1005 w 2032"/>
                <a:gd name="T31" fmla="*/ 513 h 2074"/>
                <a:gd name="T32" fmla="*/ 1518 w 2032"/>
                <a:gd name="T33" fmla="*/ 1026 h 2074"/>
                <a:gd name="T34" fmla="*/ 1005 w 2032"/>
                <a:gd name="T35" fmla="*/ 154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2" h="2074">
                  <a:moveTo>
                    <a:pt x="1539" y="20"/>
                  </a:moveTo>
                  <a:lnTo>
                    <a:pt x="1539" y="20"/>
                  </a:lnTo>
                  <a:cubicBezTo>
                    <a:pt x="1539" y="328"/>
                    <a:pt x="1539" y="328"/>
                    <a:pt x="1539" y="328"/>
                  </a:cubicBezTo>
                  <a:cubicBezTo>
                    <a:pt x="1518" y="185"/>
                    <a:pt x="1334" y="0"/>
                    <a:pt x="964" y="0"/>
                  </a:cubicBezTo>
                  <a:cubicBezTo>
                    <a:pt x="431" y="0"/>
                    <a:pt x="0" y="451"/>
                    <a:pt x="0" y="1026"/>
                  </a:cubicBezTo>
                  <a:cubicBezTo>
                    <a:pt x="0" y="1293"/>
                    <a:pt x="82" y="1540"/>
                    <a:pt x="246" y="1724"/>
                  </a:cubicBezTo>
                  <a:cubicBezTo>
                    <a:pt x="410" y="1929"/>
                    <a:pt x="697" y="2073"/>
                    <a:pt x="985" y="2073"/>
                  </a:cubicBezTo>
                  <a:cubicBezTo>
                    <a:pt x="1334" y="2073"/>
                    <a:pt x="1539" y="1868"/>
                    <a:pt x="1539" y="1724"/>
                  </a:cubicBezTo>
                  <a:cubicBezTo>
                    <a:pt x="1539" y="2032"/>
                    <a:pt x="1539" y="2032"/>
                    <a:pt x="1539" y="2032"/>
                  </a:cubicBezTo>
                  <a:cubicBezTo>
                    <a:pt x="2031" y="2032"/>
                    <a:pt x="2031" y="2032"/>
                    <a:pt x="2031" y="2032"/>
                  </a:cubicBezTo>
                  <a:cubicBezTo>
                    <a:pt x="2031" y="20"/>
                    <a:pt x="2031" y="20"/>
                    <a:pt x="2031" y="20"/>
                  </a:cubicBezTo>
                  <a:lnTo>
                    <a:pt x="1539" y="20"/>
                  </a:lnTo>
                  <a:close/>
                  <a:moveTo>
                    <a:pt x="1005" y="1540"/>
                  </a:moveTo>
                  <a:lnTo>
                    <a:pt x="1005" y="1540"/>
                  </a:lnTo>
                  <a:cubicBezTo>
                    <a:pt x="718" y="1540"/>
                    <a:pt x="513" y="1314"/>
                    <a:pt x="513" y="1026"/>
                  </a:cubicBezTo>
                  <a:cubicBezTo>
                    <a:pt x="513" y="739"/>
                    <a:pt x="718" y="513"/>
                    <a:pt x="1005" y="513"/>
                  </a:cubicBezTo>
                  <a:cubicBezTo>
                    <a:pt x="1314" y="513"/>
                    <a:pt x="1518" y="739"/>
                    <a:pt x="1518" y="1026"/>
                  </a:cubicBezTo>
                  <a:cubicBezTo>
                    <a:pt x="1518" y="1314"/>
                    <a:pt x="1314" y="1540"/>
                    <a:pt x="1005" y="15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2" name="Freeform 67"/>
            <p:cNvSpPr>
              <a:spLocks noChangeArrowheads="1"/>
            </p:cNvSpPr>
            <p:nvPr/>
          </p:nvSpPr>
          <p:spPr bwMode="black">
            <a:xfrm>
              <a:off x="3096042" y="859191"/>
              <a:ext cx="596459" cy="893409"/>
            </a:xfrm>
            <a:custGeom>
              <a:avLst/>
              <a:gdLst>
                <a:gd name="T0" fmla="*/ 1539 w 2053"/>
                <a:gd name="T1" fmla="*/ 40 h 3079"/>
                <a:gd name="T2" fmla="*/ 1539 w 2053"/>
                <a:gd name="T3" fmla="*/ 40 h 3079"/>
                <a:gd name="T4" fmla="*/ 1539 w 2053"/>
                <a:gd name="T5" fmla="*/ 348 h 3079"/>
                <a:gd name="T6" fmla="*/ 965 w 2053"/>
                <a:gd name="T7" fmla="*/ 0 h 3079"/>
                <a:gd name="T8" fmla="*/ 0 w 2053"/>
                <a:gd name="T9" fmla="*/ 1046 h 3079"/>
                <a:gd name="T10" fmla="*/ 246 w 2053"/>
                <a:gd name="T11" fmla="*/ 1744 h 3079"/>
                <a:gd name="T12" fmla="*/ 985 w 2053"/>
                <a:gd name="T13" fmla="*/ 2093 h 3079"/>
                <a:gd name="T14" fmla="*/ 1518 w 2053"/>
                <a:gd name="T15" fmla="*/ 1744 h 3079"/>
                <a:gd name="T16" fmla="*/ 1518 w 2053"/>
                <a:gd name="T17" fmla="*/ 1970 h 3079"/>
                <a:gd name="T18" fmla="*/ 1396 w 2053"/>
                <a:gd name="T19" fmla="*/ 2442 h 3079"/>
                <a:gd name="T20" fmla="*/ 985 w 2053"/>
                <a:gd name="T21" fmla="*/ 2606 h 3079"/>
                <a:gd name="T22" fmla="*/ 390 w 2053"/>
                <a:gd name="T23" fmla="*/ 2319 h 3079"/>
                <a:gd name="T24" fmla="*/ 61 w 2053"/>
                <a:gd name="T25" fmla="*/ 2668 h 3079"/>
                <a:gd name="T26" fmla="*/ 985 w 2053"/>
                <a:gd name="T27" fmla="*/ 3078 h 3079"/>
                <a:gd name="T28" fmla="*/ 1868 w 2053"/>
                <a:gd name="T29" fmla="*/ 2668 h 3079"/>
                <a:gd name="T30" fmla="*/ 2052 w 2053"/>
                <a:gd name="T31" fmla="*/ 1929 h 3079"/>
                <a:gd name="T32" fmla="*/ 2052 w 2053"/>
                <a:gd name="T33" fmla="*/ 40 h 3079"/>
                <a:gd name="T34" fmla="*/ 1539 w 2053"/>
                <a:gd name="T35" fmla="*/ 40 h 3079"/>
                <a:gd name="T36" fmla="*/ 1026 w 2053"/>
                <a:gd name="T37" fmla="*/ 1560 h 3079"/>
                <a:gd name="T38" fmla="*/ 1026 w 2053"/>
                <a:gd name="T39" fmla="*/ 1560 h 3079"/>
                <a:gd name="T40" fmla="*/ 533 w 2053"/>
                <a:gd name="T41" fmla="*/ 1046 h 3079"/>
                <a:gd name="T42" fmla="*/ 1026 w 2053"/>
                <a:gd name="T43" fmla="*/ 513 h 3079"/>
                <a:gd name="T44" fmla="*/ 1518 w 2053"/>
                <a:gd name="T45" fmla="*/ 1046 h 3079"/>
                <a:gd name="T46" fmla="*/ 1026 w 2053"/>
                <a:gd name="T47" fmla="*/ 1560 h 3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3" h="3079">
                  <a:moveTo>
                    <a:pt x="1539" y="40"/>
                  </a:moveTo>
                  <a:lnTo>
                    <a:pt x="1539" y="40"/>
                  </a:lnTo>
                  <a:cubicBezTo>
                    <a:pt x="1539" y="348"/>
                    <a:pt x="1539" y="348"/>
                    <a:pt x="1539" y="348"/>
                  </a:cubicBezTo>
                  <a:cubicBezTo>
                    <a:pt x="1539" y="205"/>
                    <a:pt x="1334" y="0"/>
                    <a:pt x="965" y="0"/>
                  </a:cubicBezTo>
                  <a:cubicBezTo>
                    <a:pt x="431" y="0"/>
                    <a:pt x="0" y="451"/>
                    <a:pt x="0" y="1046"/>
                  </a:cubicBezTo>
                  <a:cubicBezTo>
                    <a:pt x="0" y="1313"/>
                    <a:pt x="102" y="1560"/>
                    <a:pt x="246" y="1744"/>
                  </a:cubicBezTo>
                  <a:cubicBezTo>
                    <a:pt x="431" y="1949"/>
                    <a:pt x="697" y="2093"/>
                    <a:pt x="985" y="2093"/>
                  </a:cubicBezTo>
                  <a:cubicBezTo>
                    <a:pt x="1334" y="2093"/>
                    <a:pt x="1498" y="1888"/>
                    <a:pt x="1518" y="1744"/>
                  </a:cubicBezTo>
                  <a:cubicBezTo>
                    <a:pt x="1518" y="1970"/>
                    <a:pt x="1518" y="1970"/>
                    <a:pt x="1518" y="1970"/>
                  </a:cubicBezTo>
                  <a:cubicBezTo>
                    <a:pt x="1518" y="2217"/>
                    <a:pt x="1478" y="2339"/>
                    <a:pt x="1396" y="2442"/>
                  </a:cubicBezTo>
                  <a:cubicBezTo>
                    <a:pt x="1313" y="2545"/>
                    <a:pt x="1170" y="2606"/>
                    <a:pt x="985" y="2606"/>
                  </a:cubicBezTo>
                  <a:cubicBezTo>
                    <a:pt x="677" y="2606"/>
                    <a:pt x="492" y="2421"/>
                    <a:pt x="390" y="2319"/>
                  </a:cubicBezTo>
                  <a:cubicBezTo>
                    <a:pt x="61" y="2668"/>
                    <a:pt x="61" y="2668"/>
                    <a:pt x="61" y="2668"/>
                  </a:cubicBezTo>
                  <a:cubicBezTo>
                    <a:pt x="246" y="2894"/>
                    <a:pt x="615" y="3078"/>
                    <a:pt x="985" y="3078"/>
                  </a:cubicBezTo>
                  <a:cubicBezTo>
                    <a:pt x="1375" y="3078"/>
                    <a:pt x="1683" y="2914"/>
                    <a:pt x="1868" y="2668"/>
                  </a:cubicBezTo>
                  <a:cubicBezTo>
                    <a:pt x="1991" y="2504"/>
                    <a:pt x="2052" y="2299"/>
                    <a:pt x="2052" y="1929"/>
                  </a:cubicBezTo>
                  <a:cubicBezTo>
                    <a:pt x="2052" y="40"/>
                    <a:pt x="2052" y="40"/>
                    <a:pt x="2052" y="40"/>
                  </a:cubicBezTo>
                  <a:lnTo>
                    <a:pt x="1539" y="40"/>
                  </a:lnTo>
                  <a:close/>
                  <a:moveTo>
                    <a:pt x="1026" y="1560"/>
                  </a:moveTo>
                  <a:lnTo>
                    <a:pt x="1026" y="1560"/>
                  </a:lnTo>
                  <a:cubicBezTo>
                    <a:pt x="718" y="1560"/>
                    <a:pt x="533" y="1334"/>
                    <a:pt x="533" y="1046"/>
                  </a:cubicBezTo>
                  <a:cubicBezTo>
                    <a:pt x="533" y="759"/>
                    <a:pt x="718" y="513"/>
                    <a:pt x="1026" y="513"/>
                  </a:cubicBezTo>
                  <a:cubicBezTo>
                    <a:pt x="1313" y="513"/>
                    <a:pt x="1518" y="759"/>
                    <a:pt x="1518" y="1046"/>
                  </a:cubicBezTo>
                  <a:cubicBezTo>
                    <a:pt x="1518" y="1334"/>
                    <a:pt x="1313" y="1560"/>
                    <a:pt x="1026" y="15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3" name="Freeform 68"/>
            <p:cNvSpPr>
              <a:spLocks noChangeArrowheads="1"/>
            </p:cNvSpPr>
            <p:nvPr/>
          </p:nvSpPr>
          <p:spPr bwMode="black">
            <a:xfrm>
              <a:off x="2810612" y="852792"/>
              <a:ext cx="232952" cy="232952"/>
            </a:xfrm>
            <a:custGeom>
              <a:avLst/>
              <a:gdLst>
                <a:gd name="T0" fmla="*/ 801 w 802"/>
                <a:gd name="T1" fmla="*/ 410 h 801"/>
                <a:gd name="T2" fmla="*/ 801 w 802"/>
                <a:gd name="T3" fmla="*/ 410 h 801"/>
                <a:gd name="T4" fmla="*/ 391 w 802"/>
                <a:gd name="T5" fmla="*/ 0 h 801"/>
                <a:gd name="T6" fmla="*/ 0 w 802"/>
                <a:gd name="T7" fmla="*/ 410 h 801"/>
                <a:gd name="T8" fmla="*/ 391 w 802"/>
                <a:gd name="T9" fmla="*/ 800 h 801"/>
                <a:gd name="T10" fmla="*/ 801 w 802"/>
                <a:gd name="T11" fmla="*/ 41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801">
                  <a:moveTo>
                    <a:pt x="801" y="410"/>
                  </a:moveTo>
                  <a:lnTo>
                    <a:pt x="801" y="410"/>
                  </a:lnTo>
                  <a:cubicBezTo>
                    <a:pt x="801" y="185"/>
                    <a:pt x="616" y="0"/>
                    <a:pt x="391" y="0"/>
                  </a:cubicBezTo>
                  <a:cubicBezTo>
                    <a:pt x="185" y="0"/>
                    <a:pt x="0" y="185"/>
                    <a:pt x="0" y="410"/>
                  </a:cubicBezTo>
                  <a:cubicBezTo>
                    <a:pt x="0" y="616"/>
                    <a:pt x="185" y="800"/>
                    <a:pt x="391" y="800"/>
                  </a:cubicBezTo>
                  <a:cubicBezTo>
                    <a:pt x="616" y="800"/>
                    <a:pt x="801" y="616"/>
                    <a:pt x="801" y="4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4" name="Freeform 69"/>
            <p:cNvSpPr>
              <a:spLocks noChangeArrowheads="1"/>
            </p:cNvSpPr>
            <p:nvPr/>
          </p:nvSpPr>
          <p:spPr bwMode="black">
            <a:xfrm>
              <a:off x="2584060" y="877110"/>
              <a:ext cx="154875" cy="578540"/>
            </a:xfrm>
            <a:custGeom>
              <a:avLst/>
              <a:gdLst>
                <a:gd name="T0" fmla="*/ 534 w 535"/>
                <a:gd name="T1" fmla="*/ 0 h 1992"/>
                <a:gd name="T2" fmla="*/ 0 w 535"/>
                <a:gd name="T3" fmla="*/ 0 h 1992"/>
                <a:gd name="T4" fmla="*/ 0 w 535"/>
                <a:gd name="T5" fmla="*/ 1991 h 1992"/>
                <a:gd name="T6" fmla="*/ 534 w 535"/>
                <a:gd name="T7" fmla="*/ 1991 h 1992"/>
                <a:gd name="T8" fmla="*/ 534 w 535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992">
                  <a:moveTo>
                    <a:pt x="534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4" y="1991"/>
                  </a:lnTo>
                  <a:lnTo>
                    <a:pt x="5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5" name="Freeform 70"/>
            <p:cNvSpPr>
              <a:spLocks noChangeArrowheads="1"/>
            </p:cNvSpPr>
            <p:nvPr/>
          </p:nvSpPr>
          <p:spPr bwMode="black">
            <a:xfrm>
              <a:off x="5586836" y="697917"/>
              <a:ext cx="524782" cy="751334"/>
            </a:xfrm>
            <a:custGeom>
              <a:avLst/>
              <a:gdLst>
                <a:gd name="T0" fmla="*/ 554 w 1807"/>
                <a:gd name="T1" fmla="*/ 1847 h 2587"/>
                <a:gd name="T2" fmla="*/ 554 w 1807"/>
                <a:gd name="T3" fmla="*/ 0 h 2587"/>
                <a:gd name="T4" fmla="*/ 0 w 1807"/>
                <a:gd name="T5" fmla="*/ 0 h 2587"/>
                <a:gd name="T6" fmla="*/ 0 w 1807"/>
                <a:gd name="T7" fmla="*/ 2217 h 2587"/>
                <a:gd name="T8" fmla="*/ 0 w 1807"/>
                <a:gd name="T9" fmla="*/ 2381 h 2587"/>
                <a:gd name="T10" fmla="*/ 0 w 1807"/>
                <a:gd name="T11" fmla="*/ 2586 h 2587"/>
                <a:gd name="T12" fmla="*/ 1806 w 1807"/>
                <a:gd name="T13" fmla="*/ 2586 h 2587"/>
                <a:gd name="T14" fmla="*/ 1806 w 1807"/>
                <a:gd name="T15" fmla="*/ 2094 h 2587"/>
                <a:gd name="T16" fmla="*/ 554 w 1807"/>
                <a:gd name="T17" fmla="*/ 2094 h 2587"/>
                <a:gd name="T18" fmla="*/ 554 w 1807"/>
                <a:gd name="T19" fmla="*/ 1847 h 2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7" h="2587">
                  <a:moveTo>
                    <a:pt x="554" y="1847"/>
                  </a:moveTo>
                  <a:lnTo>
                    <a:pt x="554" y="0"/>
                  </a:lnTo>
                  <a:lnTo>
                    <a:pt x="0" y="0"/>
                  </a:lnTo>
                  <a:lnTo>
                    <a:pt x="0" y="2217"/>
                  </a:lnTo>
                  <a:lnTo>
                    <a:pt x="0" y="2381"/>
                  </a:lnTo>
                  <a:lnTo>
                    <a:pt x="0" y="2586"/>
                  </a:lnTo>
                  <a:lnTo>
                    <a:pt x="1806" y="2586"/>
                  </a:lnTo>
                  <a:lnTo>
                    <a:pt x="1806" y="2094"/>
                  </a:lnTo>
                  <a:lnTo>
                    <a:pt x="554" y="2094"/>
                  </a:lnTo>
                  <a:lnTo>
                    <a:pt x="554" y="1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6" name="Freeform 71"/>
            <p:cNvSpPr>
              <a:spLocks noChangeArrowheads="1"/>
            </p:cNvSpPr>
            <p:nvPr/>
          </p:nvSpPr>
          <p:spPr bwMode="black">
            <a:xfrm>
              <a:off x="6188416" y="865591"/>
              <a:ext cx="554221" cy="601579"/>
            </a:xfrm>
            <a:custGeom>
              <a:avLst/>
              <a:gdLst>
                <a:gd name="T0" fmla="*/ 1867 w 1909"/>
                <a:gd name="T1" fmla="*/ 1704 h 2074"/>
                <a:gd name="T2" fmla="*/ 1867 w 1909"/>
                <a:gd name="T3" fmla="*/ 1704 h 2074"/>
                <a:gd name="T4" fmla="*/ 1046 w 1909"/>
                <a:gd name="T5" fmla="*/ 2073 h 2074"/>
                <a:gd name="T6" fmla="*/ 0 w 1909"/>
                <a:gd name="T7" fmla="*/ 1026 h 2074"/>
                <a:gd name="T8" fmla="*/ 985 w 1909"/>
                <a:gd name="T9" fmla="*/ 0 h 2074"/>
                <a:gd name="T10" fmla="*/ 1908 w 1909"/>
                <a:gd name="T11" fmla="*/ 1006 h 2074"/>
                <a:gd name="T12" fmla="*/ 1908 w 1909"/>
                <a:gd name="T13" fmla="*/ 1170 h 2074"/>
                <a:gd name="T14" fmla="*/ 533 w 1909"/>
                <a:gd name="T15" fmla="*/ 1170 h 2074"/>
                <a:gd name="T16" fmla="*/ 1067 w 1909"/>
                <a:gd name="T17" fmla="*/ 1642 h 2074"/>
                <a:gd name="T18" fmla="*/ 1560 w 1909"/>
                <a:gd name="T19" fmla="*/ 1396 h 2074"/>
                <a:gd name="T20" fmla="*/ 1867 w 1909"/>
                <a:gd name="T21" fmla="*/ 1704 h 2074"/>
                <a:gd name="T22" fmla="*/ 1374 w 1909"/>
                <a:gd name="T23" fmla="*/ 780 h 2074"/>
                <a:gd name="T24" fmla="*/ 1374 w 1909"/>
                <a:gd name="T25" fmla="*/ 780 h 2074"/>
                <a:gd name="T26" fmla="*/ 985 w 1909"/>
                <a:gd name="T27" fmla="*/ 431 h 2074"/>
                <a:gd name="T28" fmla="*/ 553 w 1909"/>
                <a:gd name="T29" fmla="*/ 780 h 2074"/>
                <a:gd name="T30" fmla="*/ 1374 w 1909"/>
                <a:gd name="T31" fmla="*/ 78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9" h="2074">
                  <a:moveTo>
                    <a:pt x="1867" y="1704"/>
                  </a:moveTo>
                  <a:lnTo>
                    <a:pt x="1867" y="1704"/>
                  </a:lnTo>
                  <a:cubicBezTo>
                    <a:pt x="1662" y="1929"/>
                    <a:pt x="1354" y="2073"/>
                    <a:pt x="1046" y="2073"/>
                  </a:cubicBezTo>
                  <a:cubicBezTo>
                    <a:pt x="451" y="2073"/>
                    <a:pt x="0" y="1663"/>
                    <a:pt x="0" y="1026"/>
                  </a:cubicBezTo>
                  <a:cubicBezTo>
                    <a:pt x="0" y="472"/>
                    <a:pt x="389" y="0"/>
                    <a:pt x="985" y="0"/>
                  </a:cubicBezTo>
                  <a:cubicBezTo>
                    <a:pt x="1518" y="0"/>
                    <a:pt x="1908" y="451"/>
                    <a:pt x="1908" y="1006"/>
                  </a:cubicBezTo>
                  <a:cubicBezTo>
                    <a:pt x="1908" y="1067"/>
                    <a:pt x="1908" y="1108"/>
                    <a:pt x="1908" y="1170"/>
                  </a:cubicBezTo>
                  <a:cubicBezTo>
                    <a:pt x="533" y="1170"/>
                    <a:pt x="533" y="1170"/>
                    <a:pt x="533" y="1170"/>
                  </a:cubicBezTo>
                  <a:cubicBezTo>
                    <a:pt x="553" y="1437"/>
                    <a:pt x="779" y="1642"/>
                    <a:pt x="1067" y="1642"/>
                  </a:cubicBezTo>
                  <a:cubicBezTo>
                    <a:pt x="1292" y="1642"/>
                    <a:pt x="1457" y="1498"/>
                    <a:pt x="1560" y="1396"/>
                  </a:cubicBezTo>
                  <a:lnTo>
                    <a:pt x="1867" y="1704"/>
                  </a:lnTo>
                  <a:close/>
                  <a:moveTo>
                    <a:pt x="1374" y="780"/>
                  </a:moveTo>
                  <a:lnTo>
                    <a:pt x="1374" y="780"/>
                  </a:lnTo>
                  <a:cubicBezTo>
                    <a:pt x="1354" y="595"/>
                    <a:pt x="1190" y="431"/>
                    <a:pt x="985" y="431"/>
                  </a:cubicBezTo>
                  <a:cubicBezTo>
                    <a:pt x="759" y="431"/>
                    <a:pt x="574" y="595"/>
                    <a:pt x="553" y="780"/>
                  </a:cubicBezTo>
                  <a:lnTo>
                    <a:pt x="1374" y="7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7" name="Freeform 72"/>
            <p:cNvSpPr>
              <a:spLocks noChangeArrowheads="1"/>
            </p:cNvSpPr>
            <p:nvPr/>
          </p:nvSpPr>
          <p:spPr bwMode="black">
            <a:xfrm>
              <a:off x="6796395" y="877110"/>
              <a:ext cx="995806" cy="578540"/>
            </a:xfrm>
            <a:custGeom>
              <a:avLst/>
              <a:gdLst>
                <a:gd name="T0" fmla="*/ 1704 w 3429"/>
                <a:gd name="T1" fmla="*/ 821 h 1992"/>
                <a:gd name="T2" fmla="*/ 2217 w 3429"/>
                <a:gd name="T3" fmla="*/ 1991 h 1992"/>
                <a:gd name="T4" fmla="*/ 2587 w 3429"/>
                <a:gd name="T5" fmla="*/ 1991 h 1992"/>
                <a:gd name="T6" fmla="*/ 3428 w 3429"/>
                <a:gd name="T7" fmla="*/ 0 h 1992"/>
                <a:gd name="T8" fmla="*/ 2874 w 3429"/>
                <a:gd name="T9" fmla="*/ 0 h 1992"/>
                <a:gd name="T10" fmla="*/ 2402 w 3429"/>
                <a:gd name="T11" fmla="*/ 1149 h 1992"/>
                <a:gd name="T12" fmla="*/ 1889 w 3429"/>
                <a:gd name="T13" fmla="*/ 0 h 1992"/>
                <a:gd name="T14" fmla="*/ 1519 w 3429"/>
                <a:gd name="T15" fmla="*/ 0 h 1992"/>
                <a:gd name="T16" fmla="*/ 1027 w 3429"/>
                <a:gd name="T17" fmla="*/ 1149 h 1992"/>
                <a:gd name="T18" fmla="*/ 534 w 3429"/>
                <a:gd name="T19" fmla="*/ 0 h 1992"/>
                <a:gd name="T20" fmla="*/ 0 w 3429"/>
                <a:gd name="T21" fmla="*/ 0 h 1992"/>
                <a:gd name="T22" fmla="*/ 842 w 3429"/>
                <a:gd name="T23" fmla="*/ 1991 h 1992"/>
                <a:gd name="T24" fmla="*/ 1211 w 3429"/>
                <a:gd name="T25" fmla="*/ 1991 h 1992"/>
                <a:gd name="T26" fmla="*/ 1704 w 3429"/>
                <a:gd name="T27" fmla="*/ 821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29" h="1992">
                  <a:moveTo>
                    <a:pt x="1704" y="821"/>
                  </a:moveTo>
                  <a:lnTo>
                    <a:pt x="2217" y="1991"/>
                  </a:lnTo>
                  <a:lnTo>
                    <a:pt x="2587" y="1991"/>
                  </a:lnTo>
                  <a:lnTo>
                    <a:pt x="3428" y="0"/>
                  </a:lnTo>
                  <a:lnTo>
                    <a:pt x="2874" y="0"/>
                  </a:lnTo>
                  <a:lnTo>
                    <a:pt x="2402" y="1149"/>
                  </a:lnTo>
                  <a:lnTo>
                    <a:pt x="1889" y="0"/>
                  </a:lnTo>
                  <a:lnTo>
                    <a:pt x="1519" y="0"/>
                  </a:lnTo>
                  <a:lnTo>
                    <a:pt x="1027" y="1149"/>
                  </a:lnTo>
                  <a:lnTo>
                    <a:pt x="534" y="0"/>
                  </a:lnTo>
                  <a:lnTo>
                    <a:pt x="0" y="0"/>
                  </a:lnTo>
                  <a:lnTo>
                    <a:pt x="842" y="1991"/>
                  </a:lnTo>
                  <a:lnTo>
                    <a:pt x="1211" y="1991"/>
                  </a:lnTo>
                  <a:lnTo>
                    <a:pt x="1704" y="8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8" name="Freeform 73"/>
            <p:cNvSpPr>
              <a:spLocks noChangeArrowheads="1"/>
            </p:cNvSpPr>
            <p:nvPr/>
          </p:nvSpPr>
          <p:spPr bwMode="black">
            <a:xfrm>
              <a:off x="7886918" y="609600"/>
              <a:ext cx="208632" cy="197113"/>
            </a:xfrm>
            <a:custGeom>
              <a:avLst/>
              <a:gdLst>
                <a:gd name="T0" fmla="*/ 349 w 719"/>
                <a:gd name="T1" fmla="*/ 0 h 678"/>
                <a:gd name="T2" fmla="*/ 349 w 719"/>
                <a:gd name="T3" fmla="*/ 0 h 678"/>
                <a:gd name="T4" fmla="*/ 0 w 719"/>
                <a:gd name="T5" fmla="*/ 329 h 678"/>
                <a:gd name="T6" fmla="*/ 349 w 719"/>
                <a:gd name="T7" fmla="*/ 677 h 678"/>
                <a:gd name="T8" fmla="*/ 718 w 719"/>
                <a:gd name="T9" fmla="*/ 329 h 678"/>
                <a:gd name="T10" fmla="*/ 349 w 719"/>
                <a:gd name="T11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678">
                  <a:moveTo>
                    <a:pt x="349" y="0"/>
                  </a:moveTo>
                  <a:lnTo>
                    <a:pt x="349" y="0"/>
                  </a:lnTo>
                  <a:cubicBezTo>
                    <a:pt x="164" y="0"/>
                    <a:pt x="0" y="144"/>
                    <a:pt x="0" y="329"/>
                  </a:cubicBezTo>
                  <a:cubicBezTo>
                    <a:pt x="0" y="534"/>
                    <a:pt x="164" y="677"/>
                    <a:pt x="349" y="677"/>
                  </a:cubicBezTo>
                  <a:cubicBezTo>
                    <a:pt x="554" y="677"/>
                    <a:pt x="718" y="534"/>
                    <a:pt x="718" y="329"/>
                  </a:cubicBezTo>
                  <a:cubicBezTo>
                    <a:pt x="718" y="144"/>
                    <a:pt x="554" y="0"/>
                    <a:pt x="34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49" name="Freeform 74"/>
            <p:cNvSpPr>
              <a:spLocks noChangeArrowheads="1"/>
            </p:cNvSpPr>
            <p:nvPr/>
          </p:nvSpPr>
          <p:spPr bwMode="black">
            <a:xfrm>
              <a:off x="7909957" y="877110"/>
              <a:ext cx="154874" cy="578540"/>
            </a:xfrm>
            <a:custGeom>
              <a:avLst/>
              <a:gdLst>
                <a:gd name="T0" fmla="*/ 533 w 534"/>
                <a:gd name="T1" fmla="*/ 0 h 1992"/>
                <a:gd name="T2" fmla="*/ 0 w 534"/>
                <a:gd name="T3" fmla="*/ 0 h 1992"/>
                <a:gd name="T4" fmla="*/ 0 w 534"/>
                <a:gd name="T5" fmla="*/ 1991 h 1992"/>
                <a:gd name="T6" fmla="*/ 533 w 534"/>
                <a:gd name="T7" fmla="*/ 1991 h 1992"/>
                <a:gd name="T8" fmla="*/ 533 w 534"/>
                <a:gd name="T9" fmla="*/ 0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992">
                  <a:moveTo>
                    <a:pt x="533" y="0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533" y="1991"/>
                  </a:lnTo>
                  <a:lnTo>
                    <a:pt x="5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50" name="Freeform 75"/>
            <p:cNvSpPr>
              <a:spLocks noChangeArrowheads="1"/>
            </p:cNvSpPr>
            <p:nvPr/>
          </p:nvSpPr>
          <p:spPr bwMode="black">
            <a:xfrm>
              <a:off x="8214586" y="865591"/>
              <a:ext cx="459504" cy="601579"/>
            </a:xfrm>
            <a:custGeom>
              <a:avLst/>
              <a:gdLst>
                <a:gd name="T0" fmla="*/ 0 w 1581"/>
                <a:gd name="T1" fmla="*/ 1806 h 2074"/>
                <a:gd name="T2" fmla="*/ 0 w 1581"/>
                <a:gd name="T3" fmla="*/ 1806 h 2074"/>
                <a:gd name="T4" fmla="*/ 800 w 1581"/>
                <a:gd name="T5" fmla="*/ 2073 h 2074"/>
                <a:gd name="T6" fmla="*/ 1580 w 1581"/>
                <a:gd name="T7" fmla="*/ 1458 h 2074"/>
                <a:gd name="T8" fmla="*/ 615 w 1581"/>
                <a:gd name="T9" fmla="*/ 595 h 2074"/>
                <a:gd name="T10" fmla="*/ 903 w 1581"/>
                <a:gd name="T11" fmla="*/ 451 h 2074"/>
                <a:gd name="T12" fmla="*/ 1272 w 1581"/>
                <a:gd name="T13" fmla="*/ 575 h 2074"/>
                <a:gd name="T14" fmla="*/ 1519 w 1581"/>
                <a:gd name="T15" fmla="*/ 185 h 2074"/>
                <a:gd name="T16" fmla="*/ 862 w 1581"/>
                <a:gd name="T17" fmla="*/ 0 h 2074"/>
                <a:gd name="T18" fmla="*/ 82 w 1581"/>
                <a:gd name="T19" fmla="*/ 615 h 2074"/>
                <a:gd name="T20" fmla="*/ 1046 w 1581"/>
                <a:gd name="T21" fmla="*/ 1437 h 2074"/>
                <a:gd name="T22" fmla="*/ 800 w 1581"/>
                <a:gd name="T23" fmla="*/ 1622 h 2074"/>
                <a:gd name="T24" fmla="*/ 246 w 1581"/>
                <a:gd name="T25" fmla="*/ 1416 h 2074"/>
                <a:gd name="T26" fmla="*/ 0 w 1581"/>
                <a:gd name="T27" fmla="*/ 1806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1" h="2074">
                  <a:moveTo>
                    <a:pt x="0" y="1806"/>
                  </a:moveTo>
                  <a:lnTo>
                    <a:pt x="0" y="1806"/>
                  </a:lnTo>
                  <a:cubicBezTo>
                    <a:pt x="225" y="1971"/>
                    <a:pt x="513" y="2073"/>
                    <a:pt x="800" y="2073"/>
                  </a:cubicBezTo>
                  <a:cubicBezTo>
                    <a:pt x="1211" y="2073"/>
                    <a:pt x="1580" y="1827"/>
                    <a:pt x="1580" y="1458"/>
                  </a:cubicBezTo>
                  <a:cubicBezTo>
                    <a:pt x="1580" y="759"/>
                    <a:pt x="615" y="862"/>
                    <a:pt x="615" y="595"/>
                  </a:cubicBezTo>
                  <a:cubicBezTo>
                    <a:pt x="615" y="493"/>
                    <a:pt x="739" y="451"/>
                    <a:pt x="903" y="451"/>
                  </a:cubicBezTo>
                  <a:cubicBezTo>
                    <a:pt x="1046" y="451"/>
                    <a:pt x="1170" y="513"/>
                    <a:pt x="1272" y="575"/>
                  </a:cubicBezTo>
                  <a:cubicBezTo>
                    <a:pt x="1519" y="185"/>
                    <a:pt x="1519" y="185"/>
                    <a:pt x="1519" y="185"/>
                  </a:cubicBezTo>
                  <a:cubicBezTo>
                    <a:pt x="1396" y="82"/>
                    <a:pt x="1108" y="0"/>
                    <a:pt x="862" y="0"/>
                  </a:cubicBezTo>
                  <a:cubicBezTo>
                    <a:pt x="451" y="0"/>
                    <a:pt x="82" y="226"/>
                    <a:pt x="82" y="615"/>
                  </a:cubicBezTo>
                  <a:cubicBezTo>
                    <a:pt x="82" y="1252"/>
                    <a:pt x="1046" y="1149"/>
                    <a:pt x="1046" y="1437"/>
                  </a:cubicBezTo>
                  <a:cubicBezTo>
                    <a:pt x="1046" y="1540"/>
                    <a:pt x="944" y="1622"/>
                    <a:pt x="800" y="1622"/>
                  </a:cubicBezTo>
                  <a:cubicBezTo>
                    <a:pt x="595" y="1622"/>
                    <a:pt x="389" y="1540"/>
                    <a:pt x="246" y="1416"/>
                  </a:cubicBezTo>
                  <a:lnTo>
                    <a:pt x="0" y="180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20" dirty="0"/>
            </a:p>
          </p:txBody>
        </p:sp>
        <p:sp>
          <p:nvSpPr>
            <p:cNvPr id="51" name="Oval 3"/>
            <p:cNvSpPr/>
            <p:nvPr/>
          </p:nvSpPr>
          <p:spPr bwMode="black">
            <a:xfrm>
              <a:off x="1827606" y="865591"/>
              <a:ext cx="612648" cy="603504"/>
            </a:xfrm>
            <a:custGeom>
              <a:avLst/>
              <a:gdLst/>
              <a:ahLst/>
              <a:cxnLst/>
              <a:rect l="l" t="t" r="r" b="b"/>
              <a:pathLst>
                <a:path w="612648" h="603504">
                  <a:moveTo>
                    <a:pt x="306324" y="141732"/>
                  </a:moveTo>
                  <a:cubicBezTo>
                    <a:pt x="222997" y="141732"/>
                    <a:pt x="155448" y="213375"/>
                    <a:pt x="155448" y="301752"/>
                  </a:cubicBezTo>
                  <a:cubicBezTo>
                    <a:pt x="155448" y="390129"/>
                    <a:pt x="222997" y="461772"/>
                    <a:pt x="306324" y="461772"/>
                  </a:cubicBezTo>
                  <a:cubicBezTo>
                    <a:pt x="389651" y="461772"/>
                    <a:pt x="457200" y="390129"/>
                    <a:pt x="457200" y="301752"/>
                  </a:cubicBezTo>
                  <a:cubicBezTo>
                    <a:pt x="457200" y="213375"/>
                    <a:pt x="389651" y="141732"/>
                    <a:pt x="306324" y="141732"/>
                  </a:cubicBezTo>
                  <a:close/>
                  <a:moveTo>
                    <a:pt x="306324" y="0"/>
                  </a:moveTo>
                  <a:cubicBezTo>
                    <a:pt x="475502" y="0"/>
                    <a:pt x="612648" y="135099"/>
                    <a:pt x="612648" y="301752"/>
                  </a:cubicBezTo>
                  <a:cubicBezTo>
                    <a:pt x="612648" y="468405"/>
                    <a:pt x="475502" y="603504"/>
                    <a:pt x="306324" y="603504"/>
                  </a:cubicBezTo>
                  <a:cubicBezTo>
                    <a:pt x="137146" y="603504"/>
                    <a:pt x="0" y="468405"/>
                    <a:pt x="0" y="301752"/>
                  </a:cubicBezTo>
                  <a:cubicBezTo>
                    <a:pt x="0" y="135099"/>
                    <a:pt x="137146" y="0"/>
                    <a:pt x="3063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2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928419"/>
            <a:ext cx="6309360" cy="1762670"/>
          </a:xfrm>
        </p:spPr>
        <p:txBody>
          <a:bodyPr anchor="b">
            <a:normAutofit/>
          </a:bodyPr>
          <a:lstStyle>
            <a:lvl1pPr>
              <a:lnSpc>
                <a:spcPts val="3203"/>
              </a:lnSpc>
              <a:defRPr sz="3203" cap="all" baseline="0">
                <a:solidFill>
                  <a:schemeClr val="bg1"/>
                </a:solidFill>
                <a:latin typeface="Futura Std Condensed ExtBd" panose="020B0806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1091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2" y="4447448"/>
            <a:ext cx="8239127" cy="23886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  <a:lvl2pPr marL="400050" indent="-171450" defTabSz="309563">
              <a:lnSpc>
                <a:spcPct val="100000"/>
              </a:lnSpc>
              <a:spcBef>
                <a:spcPts val="0"/>
              </a:spcBef>
              <a:defRPr sz="1350" b="1"/>
            </a:lvl2pPr>
            <a:lvl3pPr marL="628650" indent="-171450" defTabSz="309563">
              <a:lnSpc>
                <a:spcPct val="100000"/>
              </a:lnSpc>
              <a:spcBef>
                <a:spcPts val="0"/>
              </a:spcBef>
              <a:defRPr sz="1350" b="1"/>
            </a:lvl3pPr>
            <a:lvl4pPr marL="857250" indent="-171450" defTabSz="309563">
              <a:lnSpc>
                <a:spcPct val="100000"/>
              </a:lnSpc>
              <a:spcBef>
                <a:spcPts val="0"/>
              </a:spcBef>
              <a:defRPr sz="1350" b="1"/>
            </a:lvl4pPr>
            <a:lvl5pPr marL="1085850" indent="-171450" defTabSz="309563">
              <a:lnSpc>
                <a:spcPct val="100000"/>
              </a:lnSpc>
              <a:spcBef>
                <a:spcPts val="0"/>
              </a:spcBef>
              <a:defRPr sz="135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965622"/>
            <a:ext cx="8239127" cy="1743076"/>
          </a:xfrm>
          <a:prstGeom prst="rect">
            <a:avLst/>
          </a:prstGeom>
        </p:spPr>
        <p:txBody>
          <a:bodyPr anchor="b"/>
          <a:lstStyle>
            <a:lvl1pPr defTabSz="914377"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4" y="2708697"/>
            <a:ext cx="8239126" cy="714376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Presentation Subtitle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0563" y="4905375"/>
            <a:ext cx="138190" cy="1404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883704"/>
      </p:ext>
    </p:extLst>
  </p:cSld>
  <p:clrMapOvr>
    <a:masterClrMapping/>
  </p:clrMapOvr>
  <p:transition spd="med"/>
</p:sldLayout>
</file>

<file path=ppt/slideLayouts/slideLayout4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C8DE-24D9-6A42-337A-0C24C87DE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5E24B-B127-6B07-EF99-90616F821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E574D-D87D-0028-B6E0-ABC9E786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826A2-4B09-0225-8634-60EC4236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1FAA-490E-99A6-EE7B-0C20BF07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10823501"/>
      </p:ext>
    </p:extLst>
  </p:cSld>
  <p:clrMapOvr>
    <a:masterClrMapping/>
  </p:clrMapOvr>
</p:sldLayout>
</file>

<file path=ppt/slideLayouts/slideLayout4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03C0-79F2-569C-76D5-DC3374BB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A97D-C97F-382A-F07D-10BDF9206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2522-0E12-5640-A67D-994C5C15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68EB-5A23-A144-326F-5E191ABC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1DFCF-106B-311A-BE98-443F1B0C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32642126"/>
      </p:ext>
    </p:extLst>
  </p:cSld>
  <p:clrMapOvr>
    <a:masterClrMapping/>
  </p:clrMapOvr>
</p:sldLayout>
</file>

<file path=ppt/slideLayouts/slideLayout4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DED6-5203-2511-176F-4C7D8DCB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6C6B0-BAAC-4CB3-B1AD-C6AF900C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4002D-2866-9A5C-9DC7-0EBED3CC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F60A-B67A-274B-DC9E-CB5C1815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A275-8338-6B85-7899-1D163BD4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8960008"/>
      </p:ext>
    </p:extLst>
  </p:cSld>
  <p:clrMapOvr>
    <a:masterClrMapping/>
  </p:clrMapOvr>
</p:sldLayout>
</file>

<file path=ppt/slideLayouts/slideLayout4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2128-5E5C-2BF2-A386-2C05E0D0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CC090-5BD0-2DE5-FEEE-F9D6F383C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1B4D5-0E63-5EC5-E684-57A69C4C4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9FF39-C25A-BECB-8992-073D4FFD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65707-66EB-A53B-51BC-B3AAB27C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E786B-471E-6A56-541F-5F29EF0A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3529830"/>
      </p:ext>
    </p:extLst>
  </p:cSld>
  <p:clrMapOvr>
    <a:masterClrMapping/>
  </p:clrMapOvr>
</p:sldLayout>
</file>

<file path=ppt/slideLayouts/slideLayout47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C8A5-F17A-91FB-5125-259E7FD6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F6D0E-B771-DD36-00A0-4EACF276F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56D7A-AB5C-E296-14D1-379E9528B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C3D30-D81F-21FC-809D-B9D45F284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7D4FF-1321-1F0E-FBE5-CAB5F41A6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3C678-2458-DC0C-6296-5B79BEE3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0E133-67F4-6580-2631-0E86031E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2F68E-1D0A-D416-D7FC-419DDEAD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71295083"/>
      </p:ext>
    </p:extLst>
  </p:cSld>
  <p:clrMapOvr>
    <a:masterClrMapping/>
  </p:clrMapOvr>
</p:sldLayout>
</file>

<file path=ppt/slideLayouts/slideLayout4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1937-85C8-ABFD-5F86-509A9C51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EB45F-0AB1-BC7E-8F21-AD97CD9C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329B9-A812-C5C5-1ACA-DD9191BF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4703B-A6B2-4FF7-CED2-42EA4F5E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83403265"/>
      </p:ext>
    </p:extLst>
  </p:cSld>
  <p:clrMapOvr>
    <a:masterClrMapping/>
  </p:clrMapOvr>
</p:sldLayout>
</file>

<file path=ppt/slideLayouts/slideLayout4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CAD66-21B8-E395-560C-D69967B4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84BAF-0DAF-74E9-F96B-BA7010CF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CF0A2-37F0-9CC0-2EB8-695AFE6C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2528914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, Content,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950" y="3764280"/>
            <a:ext cx="8412163" cy="695802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230187" indent="0">
              <a:buNone/>
              <a:defRPr sz="1200"/>
            </a:lvl2pPr>
            <a:lvl3pPr marL="460375" indent="0">
              <a:buNone/>
              <a:defRPr sz="1200"/>
            </a:lvl3pPr>
            <a:lvl4pPr marL="682625" indent="0">
              <a:buNone/>
              <a:defRPr sz="1200"/>
            </a:lvl4pPr>
            <a:lvl5pPr marL="911225" indent="0">
              <a:buNone/>
              <a:defRPr sz="1200"/>
            </a:lvl5pPr>
          </a:lstStyle>
          <a:p>
            <a:pPr lvl="0"/>
            <a:r>
              <a:rPr lang="en-US" dirty="0"/>
              <a:t>Add text here to provide added context for the images in on this slide.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1950" y="1112520"/>
            <a:ext cx="4114800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8138" y="1112520"/>
            <a:ext cx="4114800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938567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4D54-97E8-BE2E-922D-A9B5280B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18C22-DCEE-B0EA-E36A-C143ED92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F84C6-428F-66AD-29F8-CED3CD695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26EAC-FE12-5A44-4BF9-30988B81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4D0AD-7501-C719-315D-4870210C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6CE4F-8729-8650-2EED-437F79B2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3216944"/>
      </p:ext>
    </p:extLst>
  </p:cSld>
  <p:clrMapOvr>
    <a:masterClrMapping/>
  </p:clrMapOvr>
</p:sldLayout>
</file>

<file path=ppt/slideLayouts/slideLayout5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3CFC-F2BB-F029-C582-CB17497A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9B847-3914-3667-8464-1394DA852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FF2C8-5351-2F39-BC39-03F250C8E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48D9E-CA47-7610-5033-E3FAC33E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883FF-C674-F5B4-C683-EBC3A421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1235B-7BA4-3956-4E8D-CAFD956B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99252070"/>
      </p:ext>
    </p:extLst>
  </p:cSld>
  <p:clrMapOvr>
    <a:masterClrMapping/>
  </p:clrMapOvr>
</p:sldLayout>
</file>

<file path=ppt/slideLayouts/slideLayout5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7F3D-C8E8-0355-7175-9EA0053B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DFA9E-88CA-1685-40D4-275628FFE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F538-66E3-A45A-95BC-E1AD530DA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4FB09-2287-5F86-E34B-00297D3A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94360-1575-C249-07D7-386A4A85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1220777"/>
      </p:ext>
    </p:extLst>
  </p:cSld>
  <p:clrMapOvr>
    <a:masterClrMapping/>
  </p:clrMapOvr>
</p:sldLayout>
</file>

<file path=ppt/slideLayouts/slideLayout5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5DADA-4C31-D80F-3694-DB036E5F2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E2AC1-3420-B2EF-9142-FBC2E0A2A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3676B-CD04-EC48-B4EA-92FC2CCF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964F1-2C0D-4B38-3147-57FD5757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C618C-4A95-F962-162C-6AE4BEEB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34898110"/>
      </p:ext>
    </p:extLst>
  </p:cSld>
  <p:clrMapOvr>
    <a:masterClrMapping/>
  </p:clrMapOvr>
</p:sldLayout>
</file>

<file path=ppt/slideLayouts/slideLayout5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004" y="841772"/>
            <a:ext cx="5745997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5002" y="2701529"/>
            <a:ext cx="5745998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6361" y="4767264"/>
            <a:ext cx="1399690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514"/>
      </p:ext>
    </p:extLst>
  </p:cSld>
  <p:clrMapOvr>
    <a:masterClrMapping/>
  </p:clrMapOvr>
  <p:transition/>
</p:sldLayout>
</file>

<file path=ppt/slideLayouts/slideLayout5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6361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71877"/>
      </p:ext>
    </p:extLst>
  </p:cSld>
  <p:clrMapOvr>
    <a:masterClrMapping/>
  </p:clrMapOvr>
  <p:transition/>
</p:sldLayout>
</file>

<file path=ppt/slideLayouts/slideLayout5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56" y="1282306"/>
            <a:ext cx="6278832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755" y="3564612"/>
            <a:ext cx="6278833" cy="1002628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4231"/>
      </p:ext>
    </p:extLst>
  </p:cSld>
  <p:clrMapOvr>
    <a:masterClrMapping/>
  </p:clrMapOvr>
  <p:transition/>
</p:sldLayout>
</file>

<file path=ppt/slideLayouts/slideLayout5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57451" y="1369219"/>
            <a:ext cx="292821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7139" y="1369219"/>
            <a:ext cx="292821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0500"/>
      </p:ext>
    </p:extLst>
  </p:cSld>
  <p:clrMapOvr>
    <a:masterClrMapping/>
  </p:clrMapOvr>
  <p:transition/>
</p:sldLayout>
</file>

<file path=ppt/slideLayouts/slideLayout5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225" y="273845"/>
            <a:ext cx="5990317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223" y="1260872"/>
            <a:ext cx="2921432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6223" y="1878806"/>
            <a:ext cx="292143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109" y="1260872"/>
            <a:ext cx="2921432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109" y="1937288"/>
            <a:ext cx="2921433" cy="2704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22997"/>
      </p:ext>
    </p:extLst>
  </p:cSld>
  <p:clrMapOvr>
    <a:masterClrMapping/>
  </p:clrMapOvr>
  <p:transition/>
</p:sldLayout>
</file>

<file path=ppt/slideLayouts/slideLayout5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55471"/>
      </p:ext>
    </p:extLst>
  </p:cSld>
  <p:clrMapOvr>
    <a:masterClrMapping/>
  </p:clrMapOvr>
  <p:transition/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, Content,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75438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950" y="3764280"/>
            <a:ext cx="8412163" cy="695802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230187" indent="0">
              <a:buNone/>
              <a:defRPr sz="1200"/>
            </a:lvl2pPr>
            <a:lvl3pPr marL="460375" indent="0">
              <a:buNone/>
              <a:defRPr sz="1200"/>
            </a:lvl3pPr>
            <a:lvl4pPr marL="682625" indent="0">
              <a:buNone/>
              <a:defRPr sz="1200"/>
            </a:lvl4pPr>
            <a:lvl5pPr marL="911225" indent="0">
              <a:buNone/>
              <a:defRPr sz="1200"/>
            </a:lvl5pPr>
          </a:lstStyle>
          <a:p>
            <a:pPr lvl="0"/>
            <a:r>
              <a:rPr lang="en-US" dirty="0"/>
              <a:t>Add text here to provide added context for the images in on this slide.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1950" y="1112520"/>
            <a:ext cx="2675823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230119" y="1112520"/>
            <a:ext cx="2675823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8288" y="1112520"/>
            <a:ext cx="2675823" cy="2446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88065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51163"/>
      </p:ext>
    </p:extLst>
  </p:cSld>
  <p:clrMapOvr>
    <a:masterClrMapping/>
  </p:clrMapOvr>
  <p:transition/>
</p:sldLayout>
</file>

<file path=ppt/slideLayouts/slideLayout6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737" y="344091"/>
            <a:ext cx="2843939" cy="1190242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0441" y="740571"/>
            <a:ext cx="3086101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7737" y="1604076"/>
            <a:ext cx="2843939" cy="27752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81822"/>
      </p:ext>
    </p:extLst>
  </p:cSld>
  <p:clrMapOvr>
    <a:masterClrMapping/>
  </p:clrMapOvr>
  <p:transition/>
</p:sldLayout>
</file>

<file path=ppt/slideLayouts/slideLayout6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233" y="360026"/>
            <a:ext cx="2704453" cy="1346415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08170" y="740571"/>
            <a:ext cx="3208372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233" y="1805555"/>
            <a:ext cx="2704453" cy="2590235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82227"/>
      </p:ext>
    </p:extLst>
  </p:cSld>
  <p:clrMapOvr>
    <a:masterClrMapping/>
  </p:clrMapOvr>
  <p:transition/>
</p:sldLayout>
</file>

<file path=ppt/slideLayouts/slideLayout6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7298"/>
      </p:ext>
    </p:extLst>
  </p:cSld>
  <p:clrMapOvr>
    <a:masterClrMapping/>
  </p:clrMapOvr>
  <p:transition/>
</p:sldLayout>
</file>

<file path=ppt/slideLayouts/slideLayout6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09988" y="273846"/>
            <a:ext cx="4019389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6360" y="4767264"/>
            <a:ext cx="1399691" cy="273844"/>
          </a:xfrm>
        </p:spPr>
        <p:txBody>
          <a:bodyPr/>
          <a:lstStyle/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5065"/>
      </p:ext>
    </p:extLst>
  </p:cSld>
  <p:clrMapOvr>
    <a:masterClrMapping/>
  </p:clrMapOvr>
  <p:transition/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, Subtitle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581342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1950" y="830748"/>
            <a:ext cx="8412480" cy="3460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lvl="0"/>
            <a:r>
              <a:rPr lang="en-US" dirty="0"/>
              <a:t>Insert 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11683345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O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581342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1950" y="830748"/>
            <a:ext cx="8412480" cy="3460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lvl="0"/>
            <a:r>
              <a:rPr lang="en-US" dirty="0"/>
              <a:t>Insert subtitle or description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6926580" y="1087210"/>
            <a:ext cx="1700584" cy="1697866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408955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wo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249406"/>
            <a:ext cx="8408353" cy="581342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7164" y="4732020"/>
            <a:ext cx="291549" cy="274320"/>
          </a:xfrm>
        </p:spPr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1950" y="830748"/>
            <a:ext cx="8412480" cy="3460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682625" indent="0">
              <a:buNone/>
              <a:defRPr/>
            </a:lvl4pPr>
            <a:lvl5pPr marL="911225" indent="0">
              <a:buNone/>
              <a:defRPr/>
            </a:lvl5pPr>
          </a:lstStyle>
          <a:p>
            <a:pPr lvl="0"/>
            <a:r>
              <a:rPr lang="en-US" dirty="0"/>
              <a:t>Insert subtitle or description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9" hasCustomPrompt="1"/>
          </p:nvPr>
        </p:nvSpPr>
        <p:spPr>
          <a:xfrm>
            <a:off x="6079982" y="1087210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1826419" y="1087210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970290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47503"/>
            <a:ext cx="8408353" cy="7543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950" y="1031082"/>
            <a:ext cx="8412163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50154" y="4754880"/>
            <a:ext cx="1600200" cy="1828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/>
              <a:t>Month 00, 0000 (if needed)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gray">
          <a:xfrm>
            <a:off x="8629409" y="4732020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629409" y="4732020"/>
            <a:ext cx="274320" cy="274320"/>
          </a:xfrm>
          <a:prstGeom prst="rect">
            <a:avLst/>
          </a:prstGeom>
        </p:spPr>
        <p:txBody>
          <a:bodyPr vert="horz" lIns="0" tIns="0" rIns="0" bIns="18288" rtlCol="0" anchor="ctr">
            <a:norm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39FF972-6058-4859-ADE8-D70EEBA9A6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2" name="Picture 21" descr="ML_logo_blk_rgb_d_150.png"/>
          <p:cNvPicPr>
            <a:picLocks noChangeAspect="1"/>
          </p:cNvPicPr>
          <p:nvPr userDrawn="1"/>
        </p:nvPicPr>
        <p:blipFill>
          <a:blip r:embed="rId44" cstate="print"/>
          <a:stretch>
            <a:fillRect/>
          </a:stretch>
        </p:blipFill>
        <p:spPr>
          <a:xfrm>
            <a:off x="371476" y="4761313"/>
            <a:ext cx="1371600" cy="215694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1641" y="4754880"/>
            <a:ext cx="1600200" cy="1828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Footer (if needed)</a:t>
            </a:r>
          </a:p>
        </p:txBody>
      </p:sp>
    </p:spTree>
    <p:extLst>
      <p:ext uri="{BB962C8B-B14F-4D97-AF65-F5344CB8AC3E}">
        <p14:creationId xmlns:p14="http://schemas.microsoft.com/office/powerpoint/2010/main" val="417491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799" r:id="rId2"/>
    <p:sldLayoutId id="2147483800" r:id="rId3"/>
    <p:sldLayoutId id="2147483870" r:id="rId4"/>
    <p:sldLayoutId id="2147483869" r:id="rId5"/>
    <p:sldLayoutId id="2147483868" r:id="rId6"/>
    <p:sldLayoutId id="2147483863" r:id="rId7"/>
    <p:sldLayoutId id="2147483872" r:id="rId8"/>
    <p:sldLayoutId id="2147483871" r:id="rId9"/>
    <p:sldLayoutId id="2147483873" r:id="rId10"/>
    <p:sldLayoutId id="2147483865" r:id="rId11"/>
    <p:sldLayoutId id="2147483884" r:id="rId12"/>
    <p:sldLayoutId id="2147483824" r:id="rId13"/>
    <p:sldLayoutId id="2147483822" r:id="rId14"/>
    <p:sldLayoutId id="2147483859" r:id="rId15"/>
    <p:sldLayoutId id="2147483878" r:id="rId16"/>
    <p:sldLayoutId id="2147483877" r:id="rId17"/>
    <p:sldLayoutId id="2147483875" r:id="rId18"/>
    <p:sldLayoutId id="2147483876" r:id="rId19"/>
    <p:sldLayoutId id="2147483882" r:id="rId20"/>
    <p:sldLayoutId id="2147483802" r:id="rId21"/>
    <p:sldLayoutId id="2147483803" r:id="rId22"/>
    <p:sldLayoutId id="2147483867" r:id="rId23"/>
    <p:sldLayoutId id="2147483805" r:id="rId24"/>
    <p:sldLayoutId id="2147483806" r:id="rId25"/>
    <p:sldLayoutId id="2147483854" r:id="rId26"/>
    <p:sldLayoutId id="2147483836" r:id="rId27"/>
    <p:sldLayoutId id="2147483838" r:id="rId28"/>
    <p:sldLayoutId id="2147483829" r:id="rId29"/>
    <p:sldLayoutId id="2147483879" r:id="rId30"/>
    <p:sldLayoutId id="2147483831" r:id="rId31"/>
    <p:sldLayoutId id="2147483832" r:id="rId32"/>
    <p:sldLayoutId id="2147483866" r:id="rId33"/>
    <p:sldLayoutId id="2147483833" r:id="rId34"/>
    <p:sldLayoutId id="2147483834" r:id="rId35"/>
    <p:sldLayoutId id="2147483835" r:id="rId36"/>
    <p:sldLayoutId id="2147483823" r:id="rId37"/>
    <p:sldLayoutId id="2147483837" r:id="rId38"/>
    <p:sldLayoutId id="2147483825" r:id="rId39"/>
    <p:sldLayoutId id="2147483731" r:id="rId40"/>
    <p:sldLayoutId id="2147483883" r:id="rId41"/>
    <p:sldLayoutId id="2147483897" r:id="rId4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ts val="900"/>
        </a:spcBef>
        <a:spcAft>
          <a:spcPts val="0"/>
        </a:spcAft>
        <a:buFont typeface="Tahoma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spcBef>
          <a:spcPts val="600"/>
        </a:spcBef>
        <a:spcAft>
          <a:spcPts val="0"/>
        </a:spcAft>
        <a:buFont typeface="Tahoma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22250" algn="l" defTabSz="914400" rtl="0" eaLnBrk="1" latinLnBrk="0" hangingPunct="1">
        <a:spcBef>
          <a:spcPts val="600"/>
        </a:spcBef>
        <a:spcAft>
          <a:spcPts val="0"/>
        </a:spcAft>
        <a:buFont typeface="Tahoma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1225" indent="-228600" algn="l" defTabSz="914400" rtl="0" eaLnBrk="1" latinLnBrk="0" hangingPunct="1">
        <a:spcBef>
          <a:spcPts val="600"/>
        </a:spcBef>
        <a:spcAft>
          <a:spcPts val="0"/>
        </a:spcAft>
        <a:buFont typeface="Tahoma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30188" algn="l" defTabSz="914400" rtl="0" eaLnBrk="1" latinLnBrk="0" hangingPunct="1">
        <a:spcBef>
          <a:spcPts val="600"/>
        </a:spcBef>
        <a:spcAft>
          <a:spcPts val="0"/>
        </a:spcAft>
        <a:buFont typeface="Tahoma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Tahoma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Tahoma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Tahoma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Tahoma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9409D-B760-3D05-3727-ED92D97F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217E-64C3-BA08-D73A-4DD8E416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4A006-7FA3-3BDD-7D43-E22D142CD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486" y="485925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Month 00, 0000 (if needed)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F602-F4BC-9050-AB7E-2FA6D453E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5925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 (if needed)</a:t>
            </a: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FA0AC-00C1-D32B-1BD1-E60282C2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5202" y="486762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562A-F4DD-854D-9011-A5809310DFF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635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B648A19-467D-414B-A080-B3E46CFA6D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44" y="-7507"/>
            <a:ext cx="9198244" cy="51740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9730" y="273845"/>
            <a:ext cx="603562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728" y="1369219"/>
            <a:ext cx="603562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CC009-E197-7643-8518-77407A7F9BB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92E1-F70F-8B45-86D8-B68624E17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" title="">
            <a:extLst>
              <a:ext uri="{FF2B5EF4-FFF2-40B4-BE49-F238E27FC236}">
                <a16:creationId xmlns:a16="http://schemas.microsoft.com/office/drawing/2014/main" id="{ACC43FC6-858D-459B-B939-C74E7DCF1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6420" y="4662463"/>
            <a:ext cx="4164806" cy="420291"/>
          </a:xfrm>
        </p:spPr>
        <p:txBody>
          <a:bodyPr>
            <a:normAutofit fontScale="92500"/>
          </a:bodyPr>
          <a:lstStyle/>
          <a:p>
            <a:r>
              <a:rPr lang="en-GB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June 20, 4PM AST / 5PM GST</a:t>
            </a:r>
            <a:endParaRPr lang="en-GB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 descr="" title="">
            <a:extLst>
              <a:ext uri="{FF2B5EF4-FFF2-40B4-BE49-F238E27FC236}">
                <a16:creationId xmlns:a16="http://schemas.microsoft.com/office/drawing/2014/main" id="{73BA04A9-26E1-4E25-A020-1A0B2C3806DC}"/>
              </a:ext>
            </a:extLst>
          </p:cNvPr>
          <p:cNvSpPr txBox="1"/>
          <p:nvPr/>
        </p:nvSpPr>
        <p:spPr>
          <a:xfrm>
            <a:off x="1293934" y="4269607"/>
            <a:ext cx="2247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Arial"/>
              </a:rPr>
              <a:t>IN COLLABORATION WITH:</a:t>
            </a:r>
          </a:p>
        </p:txBody>
      </p:sp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47B8AA07-6810-4F9C-BFF4-7204E8CE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800" y="550728"/>
            <a:ext cx="6790832" cy="937022"/>
          </a:xfrm>
        </p:spPr>
        <p:txBody>
          <a:bodyPr>
            <a:noAutofit/>
          </a:bodyPr>
          <a:lstStyle/>
          <a:p>
            <a:pPr algn="l"/>
            <a:r>
              <a:rPr lang="en-GB" sz="3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Telecoms Roundtable:</a:t>
            </a:r>
            <a:br>
              <a:rPr lang="en-GB" sz="3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Demystifying Subsea Cable Projects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9FE5C33A-4DBC-26F4-09E8-ABB53D062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34" y="4569689"/>
            <a:ext cx="2828667" cy="462431"/>
          </a:xfrm>
          <a:prstGeom prst="rect">
            <a:avLst/>
          </a:prstGeom>
        </p:spPr>
      </p:pic>
      <p:pic>
        <p:nvPicPr>
          <p:cNvPr id="11" name="Picture 10" descr="" title="">
            <a:extLst>
              <a:ext uri="{FF2B5EF4-FFF2-40B4-BE49-F238E27FC236}">
                <a16:creationId xmlns:a16="http://schemas.microsoft.com/office/drawing/2014/main" id="{7E570F92-C28A-486B-288F-407B45083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24814" b="12322"/>
          <a:stretch/>
        </p:blipFill>
        <p:spPr>
          <a:xfrm>
            <a:off x="2115288" y="1371491"/>
            <a:ext cx="6894160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86376"/>
      </p:ext>
    </p:extLst>
  </p:cSld>
  <p:clrMapOvr>
    <a:masterClrMapping/>
  </p:clrMapOvr>
  <p:transition/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4F61BFA4-1502-476D-C85E-07DAD4E15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884351"/>
            <a:ext cx="3962400" cy="4259149"/>
          </a:xfrm>
          <a:prstGeom prst="rect">
            <a:avLst/>
          </a:prstGeom>
        </p:spPr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 </a:t>
            </a:r>
            <a:br>
              <a:rPr lang="en-US" altLang="en-US" dirty="0"/>
            </a:br>
            <a:r>
              <a:rPr lang="en-US" altLang="en-US" dirty="0"/>
              <a:t>Consortium and Private Cables (2)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95" y="1047750"/>
            <a:ext cx="4572000" cy="3429000"/>
          </a:xfrm>
        </p:spPr>
        <p:txBody>
          <a:bodyPr/>
          <a:lstStyle/>
          <a:p>
            <a:r>
              <a:rPr lang="en-US" altLang="en-US" sz="1600" dirty="0"/>
              <a:t>Private Cables</a:t>
            </a:r>
          </a:p>
          <a:p>
            <a:pPr lvl="1"/>
            <a:r>
              <a:rPr lang="en-US" altLang="en-US" sz="1400" dirty="0"/>
              <a:t>Built by carriers or non-carriers </a:t>
            </a:r>
          </a:p>
          <a:p>
            <a:pPr lvl="1"/>
            <a:r>
              <a:rPr lang="en-US" altLang="en-US" sz="1400" dirty="0"/>
              <a:t>Use variety of financing tools</a:t>
            </a:r>
          </a:p>
          <a:p>
            <a:pPr lvl="1"/>
            <a:r>
              <a:rPr lang="en-US" altLang="en-US" sz="1400" dirty="0"/>
              <a:t>Carriers’ carrier financial model</a:t>
            </a:r>
          </a:p>
          <a:p>
            <a:pPr lvl="2"/>
            <a:r>
              <a:rPr lang="en-US" altLang="en-US" sz="1400" dirty="0"/>
              <a:t>IRU sales/leases -- dark fiber, lit fiber, wavelengths -- to hyperscalers, carriers and service providers</a:t>
            </a:r>
          </a:p>
          <a:p>
            <a:pPr lvl="2"/>
            <a:r>
              <a:rPr lang="en-US" altLang="en-US" sz="1400" dirty="0"/>
              <a:t>Large closed networks for multinational corporations</a:t>
            </a:r>
          </a:p>
          <a:p>
            <a:pPr lvl="2"/>
            <a:r>
              <a:rPr lang="en-US" altLang="en-US" sz="1400" dirty="0"/>
              <a:t>Landing and backhaul often problematic</a:t>
            </a:r>
          </a:p>
          <a:p>
            <a:r>
              <a:rPr lang="en-US" altLang="en-US" sz="1600" dirty="0"/>
              <a:t>New “truly private” cables (</a:t>
            </a:r>
            <a:r>
              <a:rPr lang="en-US" altLang="en-US" sz="1600" i="1" dirty="0"/>
              <a:t>e.g.</a:t>
            </a:r>
            <a:r>
              <a:rPr lang="en-US" altLang="en-US" sz="1600" dirty="0"/>
              <a:t>, Google’s Curie or Firmina systems)</a:t>
            </a:r>
          </a:p>
          <a:p>
            <a:endParaRPr lang="en-US" sz="1600" dirty="0"/>
          </a:p>
        </p:txBody>
      </p:sp>
      <p:sp>
        <p:nvSpPr>
          <p:cNvPr id="5" name="Slide Number Placeholder 4" descr="" title="">
            <a:extLst>
              <a:ext uri="{FF2B5EF4-FFF2-40B4-BE49-F238E27FC236}">
                <a16:creationId xmlns:a16="http://schemas.microsoft.com/office/drawing/2014/main" id="{E0C7F57B-777C-F536-B2B1-35127472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87575"/>
      </p:ext>
    </p:extLst>
  </p:cSld>
  <p:clrMapOvr>
    <a:masterClrMapping/>
  </p:clrMapOvr>
  <p:transition>
    <p:fade/>
  </p:transition>
</p:sld>
</file>

<file path=ppt/slides/slide11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17AD7430-2F02-4668-A236-65364C6F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47503"/>
            <a:ext cx="8408353" cy="754380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Corporate and Tax Structuring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9F4D4EC2-8CD9-432B-B69E-8C5086BC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161288"/>
            <a:ext cx="8229600" cy="3086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500" dirty="0"/>
              <a:t>Major Considerations when building a business plan: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Planned use of cable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Most private cables rely on pre-sales to </a:t>
            </a:r>
            <a:r>
              <a:rPr lang="en-US" altLang="en-US" sz="1500" dirty="0" err="1"/>
              <a:t>hyperscalers</a:t>
            </a:r>
            <a:r>
              <a:rPr lang="en-US" altLang="en-US" sz="1500" dirty="0"/>
              <a:t>/carriers/large users to secure funding and become viable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Low latency systems (particular interest for financial community and high-frequency traders)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Requirements of lenders and financial sponsors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Tax efficiency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Goal is to push as much revenue as possible offshore 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Legacy offshore jurisdictions no longer used due to new Minimum Global Tax obligations 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No taxation of revenues in High Seas (</a:t>
            </a:r>
            <a:r>
              <a:rPr lang="en-US" altLang="en-US" sz="1500" i="1" dirty="0"/>
              <a:t>i.e.</a:t>
            </a:r>
            <a:r>
              <a:rPr lang="en-US" altLang="en-US" sz="1500" dirty="0"/>
              <a:t>, international waters)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5" name="Slide Number Placeholder 4" descr="" title="">
            <a:extLst>
              <a:ext uri="{FF2B5EF4-FFF2-40B4-BE49-F238E27FC236}">
                <a16:creationId xmlns:a16="http://schemas.microsoft.com/office/drawing/2014/main" id="{4EB1C0F8-87C6-92DB-4480-3267F46D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3531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Financing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400" dirty="0"/>
              <a:t>Jurisdictional Considerations</a:t>
            </a:r>
          </a:p>
          <a:p>
            <a:pPr lvl="1"/>
            <a:r>
              <a:rPr lang="en-US" altLang="en-US" sz="1200" dirty="0"/>
              <a:t>Historically formed in Bermuda, now moving to Ireland or Singapore due to favorable tax regimes</a:t>
            </a:r>
          </a:p>
          <a:p>
            <a:r>
              <a:rPr lang="en-US" altLang="en-US" sz="1400" dirty="0"/>
              <a:t>Consortium cables: Generally self-funded by members </a:t>
            </a:r>
          </a:p>
          <a:p>
            <a:r>
              <a:rPr lang="en-US" altLang="en-US" sz="1400" dirty="0"/>
              <a:t>Hybrid systems: Some members of consortium are carriers/</a:t>
            </a:r>
            <a:r>
              <a:rPr lang="en-US" altLang="en-US" sz="1400" dirty="0" err="1"/>
              <a:t>hyperscalers</a:t>
            </a:r>
            <a:r>
              <a:rPr lang="en-US" altLang="en-US" sz="1400" dirty="0"/>
              <a:t> with an independent developer</a:t>
            </a:r>
          </a:p>
          <a:p>
            <a:r>
              <a:rPr lang="en-US" altLang="en-US" sz="1400" dirty="0"/>
              <a:t>Private cables: Equity and debt financing </a:t>
            </a:r>
          </a:p>
          <a:p>
            <a:pPr lvl="1"/>
            <a:r>
              <a:rPr lang="en-US" altLang="en-US" sz="1200" dirty="0"/>
              <a:t>Project finance structure: senior secured, non-recourse debt, payable from cash flows</a:t>
            </a:r>
          </a:p>
          <a:p>
            <a:pPr lvl="2"/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*As noted prior, truly Private systems are self-funded by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hyperscalers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</a:t>
            </a:r>
          </a:p>
          <a:p>
            <a:pPr lvl="1"/>
            <a:r>
              <a:rPr lang="en-US" altLang="en-US" sz="1200" dirty="0"/>
              <a:t>Vendor financing common in all structures</a:t>
            </a:r>
          </a:p>
          <a:p>
            <a:pPr lvl="1"/>
            <a:r>
              <a:rPr lang="en-US" altLang="en-US" sz="1200" dirty="0"/>
              <a:t>Venture capital/private equity back in telecom industry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Tahoma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Funding from multilateral organizations has been important for projects in less-developed countries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Tahoma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Investors in general more conservative and demand additional protections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Tahoma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Having significant pre-sales or capacity commitments is a condition for funding</a:t>
            </a:r>
            <a:endParaRPr lang="en-US" altLang="en-US" sz="1600" dirty="0"/>
          </a:p>
          <a:p>
            <a:endParaRPr 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59764"/>
      </p:ext>
    </p:extLst>
  </p:cSld>
  <p:clrMapOvr>
    <a:masterClrMapping/>
  </p:clrMapOvr>
  <p:transition>
    <p:fade/>
  </p:transition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Project Documents – </a:t>
            </a:r>
            <a:r>
              <a:rPr lang="en-US" altLang="en-US" dirty="0" err="1"/>
              <a:t>C&amp;MA</a:t>
            </a:r>
            <a:r>
              <a:rPr lang="en-US" altLang="en-US" dirty="0"/>
              <a:t> vs. JBA and Maintenance</a:t>
            </a:r>
            <a:endParaRPr lang="en-US" dirty="0"/>
          </a:p>
        </p:txBody>
      </p:sp>
      <p:sp>
        <p:nvSpPr>
          <p:cNvPr id="5" name="Text Placeholder 4" descr="" title="">
            <a:extLst>
              <a:ext uri="{FF2B5EF4-FFF2-40B4-BE49-F238E27FC236}">
                <a16:creationId xmlns:a16="http://schemas.microsoft.com/office/drawing/2014/main" id="{DE5AD9C1-C8C5-5B5A-1F5C-60724441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 dirty="0"/>
              <a:t>Construction and Maintenance Agreement (“</a:t>
            </a:r>
            <a:r>
              <a:rPr lang="en-US" altLang="en-US" sz="1400" dirty="0" err="1"/>
              <a:t>C&amp;MA</a:t>
            </a:r>
            <a:r>
              <a:rPr lang="en-US" altLang="en-US" sz="1400" dirty="0"/>
              <a:t>”)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altLang="en-US" sz="1400" dirty="0"/>
              <a:t>Ownership of segments and capacity</a:t>
            </a:r>
          </a:p>
          <a:p>
            <a:pPr lvl="1"/>
            <a:r>
              <a:rPr lang="en-US" altLang="en-US" sz="1400" dirty="0"/>
              <a:t>Management and governance</a:t>
            </a:r>
          </a:p>
          <a:p>
            <a:pPr lvl="1"/>
            <a:r>
              <a:rPr lang="en-US" altLang="en-US" sz="1400" dirty="0"/>
              <a:t>Management/payment of capital costs</a:t>
            </a:r>
          </a:p>
          <a:p>
            <a:pPr lvl="1"/>
            <a:r>
              <a:rPr lang="en-US" altLang="en-US" sz="1400" dirty="0"/>
              <a:t>Management/payment of O&amp;M costs</a:t>
            </a:r>
          </a:p>
          <a:p>
            <a:pPr lvl="1"/>
            <a:r>
              <a:rPr lang="en-US" altLang="en-US" sz="1400" dirty="0"/>
              <a:t>Access to cable landing stations and backhaul</a:t>
            </a:r>
          </a:p>
          <a:p>
            <a:pPr lvl="1"/>
            <a:r>
              <a:rPr lang="en-US" altLang="en-US" sz="1400" dirty="0"/>
              <a:t>Limits on use/assignment/resale of capacity</a:t>
            </a:r>
          </a:p>
          <a:p>
            <a:pPr lvl="1"/>
            <a:r>
              <a:rPr lang="en-US" altLang="en-US" sz="1400" dirty="0"/>
              <a:t>Upgrades</a:t>
            </a:r>
          </a:p>
          <a:p>
            <a:pPr lvl="1"/>
            <a:r>
              <a:rPr lang="en-US" altLang="en-US" sz="1400" dirty="0"/>
              <a:t>Generally governed by English or New York law</a:t>
            </a:r>
          </a:p>
          <a:p>
            <a:endParaRPr lang="en-US" altLang="en-US" sz="1600" dirty="0"/>
          </a:p>
          <a:p>
            <a:endParaRPr lang="en-US" altLang="en-US" sz="1600" dirty="0"/>
          </a:p>
          <a:p>
            <a:endParaRPr lang="en-US" sz="1600" dirty="0"/>
          </a:p>
        </p:txBody>
      </p:sp>
      <p:sp>
        <p:nvSpPr>
          <p:cNvPr id="6" name="Text Placeholder 5" descr="" title="">
            <a:extLst>
              <a:ext uri="{FF2B5EF4-FFF2-40B4-BE49-F238E27FC236}">
                <a16:creationId xmlns:a16="http://schemas.microsoft.com/office/drawing/2014/main" id="{8DF6C6CF-C7CD-FD92-84BD-056719BF0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en-US" sz="1400" dirty="0"/>
              <a:t>Joint Build Agreement (“</a:t>
            </a:r>
            <a:r>
              <a:rPr lang="en-US" altLang="en-US" sz="1400" dirty="0" err="1"/>
              <a:t>JBA</a:t>
            </a:r>
            <a:r>
              <a:rPr lang="en-US" altLang="en-US" sz="1400" dirty="0"/>
              <a:t>”) &amp; Maintenance Agreement</a:t>
            </a:r>
          </a:p>
        </p:txBody>
      </p:sp>
      <p:sp>
        <p:nvSpPr>
          <p:cNvPr id="7" name="Content Placeholder 6" descr="" title="">
            <a:extLst>
              <a:ext uri="{FF2B5EF4-FFF2-40B4-BE49-F238E27FC236}">
                <a16:creationId xmlns:a16="http://schemas.microsoft.com/office/drawing/2014/main" id="{AF68C383-7DBD-BD51-2D96-E93C750A93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1600" dirty="0"/>
              <a:t>Joint Build Agreement (“</a:t>
            </a:r>
            <a:r>
              <a:rPr lang="en-US" altLang="en-US" sz="1600" dirty="0" err="1"/>
              <a:t>JBA</a:t>
            </a:r>
            <a:r>
              <a:rPr lang="en-US" altLang="en-US" sz="1600" dirty="0"/>
              <a:t>”)</a:t>
            </a:r>
          </a:p>
          <a:p>
            <a:pPr lvl="1"/>
            <a:r>
              <a:rPr lang="en-US" altLang="en-US" sz="1400" dirty="0"/>
              <a:t>New Generation of </a:t>
            </a:r>
            <a:r>
              <a:rPr lang="en-US" altLang="en-US" sz="1400" dirty="0" err="1"/>
              <a:t>C&amp;MA</a:t>
            </a:r>
            <a:r>
              <a:rPr lang="en-US" altLang="en-US" sz="1400" dirty="0"/>
              <a:t> created by </a:t>
            </a:r>
            <a:r>
              <a:rPr lang="en-US" altLang="en-US" sz="1400" dirty="0" err="1"/>
              <a:t>hyperscalers</a:t>
            </a:r>
            <a:endParaRPr lang="en-US" altLang="en-US" sz="1400" dirty="0"/>
          </a:p>
          <a:p>
            <a:pPr lvl="1"/>
            <a:r>
              <a:rPr lang="en-US" altLang="en-US" sz="1400" dirty="0"/>
              <a:t>Independent Fiber Pair Ownership and Upgrades</a:t>
            </a:r>
          </a:p>
          <a:p>
            <a:pPr lvl="1"/>
            <a:r>
              <a:rPr lang="en-US" altLang="en-US" sz="1400" dirty="0"/>
              <a:t>More flexibility to transfer fiber pairs or half fiber pairs</a:t>
            </a:r>
          </a:p>
          <a:p>
            <a:pPr lvl="1"/>
            <a:r>
              <a:rPr lang="en-US" altLang="en-US" sz="1400" dirty="0"/>
              <a:t>Open cable landing stations and access by competitive backhaul providers (</a:t>
            </a:r>
            <a:r>
              <a:rPr lang="en-US" altLang="en-US" sz="1400" i="1" dirty="0"/>
              <a:t>i.e.</a:t>
            </a:r>
            <a:r>
              <a:rPr lang="en-US" altLang="en-US" sz="1400" dirty="0"/>
              <a:t>, elimination of toll booths) </a:t>
            </a:r>
          </a:p>
          <a:p>
            <a:r>
              <a:rPr lang="en-US" altLang="en-US" sz="1600" dirty="0"/>
              <a:t>Maintenance Agreements</a:t>
            </a:r>
          </a:p>
          <a:p>
            <a:pPr lvl="1"/>
            <a:r>
              <a:rPr lang="en-US" altLang="en-US" sz="1400" dirty="0"/>
              <a:t>Marine maintenance generally subcontracted to special organization</a:t>
            </a:r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84828"/>
      </p:ext>
    </p:extLst>
  </p:cSld>
  <p:clrMapOvr>
    <a:masterClrMapping/>
  </p:clrMapOvr>
  <p:transition>
    <p:fade/>
  </p:transition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17AD7430-2F02-4668-A236-65364C6F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Project Documents – Supply Contract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9F4D4EC2-8CD9-432B-B69E-8C5086BC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600" dirty="0"/>
              <a:t>Tender process/RFP typically used </a:t>
            </a:r>
          </a:p>
          <a:p>
            <a:pPr lvl="1"/>
            <a:r>
              <a:rPr lang="en-US" altLang="en-US" sz="1400" dirty="0"/>
              <a:t>Same major vendors build most systems: Subcom, Alcatel Submarine Networks, NEC, HMN (Huawei Marine (subject to US trade restrictions)</a:t>
            </a:r>
          </a:p>
          <a:p>
            <a:r>
              <a:rPr lang="en-US" altLang="en-US" sz="1600" dirty="0"/>
              <a:t>Typically done on turnkey basis: Vendor handles subsea and terrestrial construction</a:t>
            </a:r>
          </a:p>
          <a:p>
            <a:pPr lvl="1"/>
            <a:r>
              <a:rPr lang="en-US" altLang="en-US" sz="1400" dirty="0"/>
              <a:t>Construction schedule and penalties for non-performance biggest issues</a:t>
            </a:r>
          </a:p>
          <a:p>
            <a:r>
              <a:rPr lang="en-US" altLang="en-US" sz="1600" dirty="0"/>
              <a:t>Vendor obtains construction permits; developer handles telecom and landing permits</a:t>
            </a:r>
          </a:p>
          <a:p>
            <a:r>
              <a:rPr lang="en-US" altLang="en-US" sz="1600" dirty="0"/>
              <a:t>Vendor financing</a:t>
            </a:r>
          </a:p>
          <a:p>
            <a:r>
              <a:rPr lang="en-US" altLang="en-US" sz="1600" dirty="0"/>
              <a:t>Nowadays terminal equipment generally not part of original Supply Contract (</a:t>
            </a:r>
            <a:r>
              <a:rPr lang="en-US" altLang="en-US" sz="1600" i="1" dirty="0"/>
              <a:t>i.e.</a:t>
            </a:r>
            <a:r>
              <a:rPr lang="en-US" altLang="en-US" sz="1600" dirty="0"/>
              <a:t>, ability for parties to purchase SLTE from other equipment manufacturers)</a:t>
            </a:r>
          </a:p>
          <a:p>
            <a:endParaRPr 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B114099E-688E-43E2-B7F4-3C8C4D75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38143"/>
      </p:ext>
    </p:extLst>
  </p:cSld>
  <p:clrMapOvr>
    <a:masterClrMapping/>
  </p:clrMapOvr>
  <p:transition>
    <p:fade/>
  </p:transition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9ADDDD1C-6A2F-8D20-0713-55F2C7C8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95350"/>
            <a:ext cx="5105400" cy="4271300"/>
          </a:xfrm>
          <a:prstGeom prst="rect">
            <a:avLst/>
          </a:prstGeom>
        </p:spPr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Development Challenges – Regulatory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1" y="1031082"/>
            <a:ext cx="3524249" cy="3429000"/>
          </a:xfrm>
        </p:spPr>
        <p:txBody>
          <a:bodyPr/>
          <a:lstStyle/>
          <a:p>
            <a:r>
              <a:rPr lang="en-US" altLang="en-US" sz="1600" dirty="0"/>
              <a:t>Coordination of licensing and permitting with construction activities is important</a:t>
            </a:r>
          </a:p>
          <a:p>
            <a:pPr lvl="1"/>
            <a:r>
              <a:rPr lang="en-US" altLang="en-US" sz="1400" dirty="0"/>
              <a:t>Telecommunications license</a:t>
            </a:r>
          </a:p>
          <a:p>
            <a:pPr lvl="1"/>
            <a:r>
              <a:rPr lang="en-US" altLang="en-US" sz="1400" dirty="0"/>
              <a:t>Landing license</a:t>
            </a:r>
          </a:p>
          <a:p>
            <a:pPr lvl="1"/>
            <a:r>
              <a:rPr lang="en-US" altLang="en-US" sz="1400" dirty="0"/>
              <a:t>Other permits</a:t>
            </a:r>
          </a:p>
          <a:p>
            <a:pPr lvl="2"/>
            <a:r>
              <a:rPr lang="en-US" altLang="en-US" sz="1400"/>
              <a:t>Environmental Defense</a:t>
            </a:r>
            <a:endParaRPr lang="en-US" altLang="en-US" sz="1400" dirty="0"/>
          </a:p>
          <a:p>
            <a:pPr lvl="2"/>
            <a:r>
              <a:rPr lang="en-US" altLang="en-US" sz="1400" dirty="0"/>
              <a:t>Vessel Importation</a:t>
            </a:r>
          </a:p>
          <a:p>
            <a:pPr lvl="2"/>
            <a:r>
              <a:rPr lang="en-US" altLang="en-US" sz="1400" dirty="0"/>
              <a:t>Local construction and land use</a:t>
            </a:r>
          </a:p>
          <a:p>
            <a:endParaRPr 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29257"/>
      </p:ext>
    </p:extLst>
  </p:cSld>
  <p:clrMapOvr>
    <a:masterClrMapping/>
  </p:clrMapOvr>
  <p:transition>
    <p:fade/>
  </p:transition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 dirty="0"/>
              <a:t>Development Challenges – Regulatory (2)	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600" dirty="0"/>
              <a:t>Licensing and permitting typically more difficult in emerging markets</a:t>
            </a:r>
          </a:p>
          <a:p>
            <a:pPr lvl="1"/>
            <a:r>
              <a:rPr lang="en-US" altLang="en-US" sz="1400" dirty="0"/>
              <a:t>Less developed legal and regulatory regimes</a:t>
            </a:r>
          </a:p>
          <a:p>
            <a:pPr lvl="1"/>
            <a:r>
              <a:rPr lang="en-US" altLang="en-US" sz="1400" dirty="0"/>
              <a:t>More red tape</a:t>
            </a:r>
          </a:p>
          <a:p>
            <a:pPr lvl="1"/>
            <a:r>
              <a:rPr lang="en-US" altLang="en-US" sz="1400" dirty="0"/>
              <a:t>Less transparency</a:t>
            </a:r>
          </a:p>
          <a:p>
            <a:pPr lvl="1"/>
            <a:r>
              <a:rPr lang="en-US" altLang="en-US" sz="1400" dirty="0"/>
              <a:t>“Localization” rules – requirement to use local professionals</a:t>
            </a:r>
          </a:p>
          <a:p>
            <a:r>
              <a:rPr lang="en-US" altLang="en-US" sz="1600" dirty="0"/>
              <a:t>National Security considerations have become more prevalent in past few years</a:t>
            </a:r>
          </a:p>
          <a:p>
            <a:pPr lvl="1"/>
            <a:r>
              <a:rPr lang="en-US" altLang="en-US" sz="1400" dirty="0"/>
              <a:t>This will be addressed later in the presentation</a:t>
            </a:r>
          </a:p>
          <a:p>
            <a:r>
              <a:rPr lang="en-US" altLang="en-US" sz="1600" dirty="0"/>
              <a:t>“Political” considerations</a:t>
            </a:r>
          </a:p>
          <a:p>
            <a:pPr lvl="1"/>
            <a:r>
              <a:rPr lang="en-US" altLang="en-US" sz="1400" dirty="0"/>
              <a:t>Fishermen unions, other seabed users</a:t>
            </a:r>
          </a:p>
          <a:p>
            <a:pPr lvl="1"/>
            <a:r>
              <a:rPr lang="en-US" altLang="en-US" sz="1400" dirty="0"/>
              <a:t>Political risk insurance and other mitigation mechanisms</a:t>
            </a:r>
          </a:p>
          <a:p>
            <a:endParaRPr lang="en-US" altLang="en-US" sz="1600" dirty="0"/>
          </a:p>
          <a:p>
            <a:endParaRPr 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8164"/>
      </p:ext>
    </p:extLst>
  </p:cSld>
  <p:clrMapOvr>
    <a:masterClrMapping/>
  </p:clrMapOvr>
  <p:transition>
    <p:fade/>
  </p:transition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</a:t>
            </a:r>
            <a:br>
              <a:rPr lang="en-US" altLang="en-US" dirty="0"/>
            </a:br>
            <a:r>
              <a:rPr lang="en-US" altLang="en-US"/>
              <a:t>Development Challenges (3)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600" dirty="0"/>
              <a:t>Cable Landing Stations</a:t>
            </a:r>
          </a:p>
          <a:p>
            <a:pPr lvl="1"/>
            <a:r>
              <a:rPr lang="en-US" altLang="en-US" sz="1400" dirty="0"/>
              <a:t>Access to Land and ROW </a:t>
            </a:r>
          </a:p>
          <a:p>
            <a:pPr lvl="2"/>
            <a:r>
              <a:rPr lang="en-US" altLang="en-US" sz="1400" dirty="0"/>
              <a:t>Beach access normally not problematic</a:t>
            </a:r>
          </a:p>
          <a:p>
            <a:pPr lvl="3"/>
            <a:r>
              <a:rPr lang="en-US" altLang="en-US" sz="1400" dirty="0"/>
              <a:t>Handled at national level</a:t>
            </a:r>
          </a:p>
          <a:p>
            <a:pPr lvl="2"/>
            <a:r>
              <a:rPr lang="en-US" altLang="en-US" sz="1400" dirty="0"/>
              <a:t>Beach manhole to CLS often difficult</a:t>
            </a:r>
          </a:p>
          <a:p>
            <a:pPr lvl="3"/>
            <a:r>
              <a:rPr lang="en-US" altLang="en-US" sz="1400" dirty="0"/>
              <a:t>Municipalities impose onerous permitting processes and high costs for use of ROW</a:t>
            </a:r>
          </a:p>
          <a:p>
            <a:r>
              <a:rPr lang="en-US" altLang="en-US" sz="1600" dirty="0"/>
              <a:t>Backhaul faces similar issues</a:t>
            </a:r>
          </a:p>
          <a:p>
            <a:r>
              <a:rPr lang="en-US" altLang="en-US" sz="1600" dirty="0"/>
              <a:t>Newer systems are foregoing CLS near the coast and placing terminal equipment at a PoP inland</a:t>
            </a:r>
          </a:p>
          <a:p>
            <a:r>
              <a:rPr lang="en-US" altLang="en-US" sz="1600" dirty="0"/>
              <a:t>Avoiding South China Sea</a:t>
            </a:r>
          </a:p>
          <a:p>
            <a:r>
              <a:rPr lang="en-US" altLang="en-US" sz="1600" dirty="0"/>
              <a:t>Crossing of third country territorial waters</a:t>
            </a:r>
          </a:p>
          <a:p>
            <a:endParaRPr 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68398"/>
      </p:ext>
    </p:extLst>
  </p:cSld>
  <p:clrMapOvr>
    <a:masterClrMapping/>
  </p:clrMapOvr>
  <p:transition>
    <p:fade/>
  </p:transition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A1FAF066-B98F-9311-BBFD-2878EA7D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039905"/>
            <a:ext cx="5486387" cy="1635581"/>
          </a:xfrm>
        </p:spPr>
        <p:txBody>
          <a:bodyPr anchor="t">
            <a:normAutofit/>
          </a:bodyPr>
          <a:lstStyle/>
          <a:p>
            <a:r>
              <a:rPr lang="en-US" sz="3400"/>
              <a:t>International Regulation of Submarine Cable Systems</a:t>
            </a:r>
          </a:p>
        </p:txBody>
      </p:sp>
    </p:spTree>
    <p:extLst>
      <p:ext uri="{BB962C8B-B14F-4D97-AF65-F5344CB8AC3E}">
        <p14:creationId xmlns:p14="http://schemas.microsoft.com/office/powerpoint/2010/main" val="50762219"/>
      </p:ext>
    </p:extLst>
  </p:cSld>
  <p:clrMapOvr>
    <a:masterClrMapping/>
  </p:clrMapOvr>
  <p:transition>
    <p:fade/>
  </p:transition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International Regulation of Submarine </a:t>
            </a:r>
            <a:r>
              <a:rPr lang="en-US" altLang="en-US"/>
              <a:t>Cables 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E4BB452C-DEE1-4F03-9655-787D6A977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72" y="1123950"/>
            <a:ext cx="5276850" cy="2683668"/>
          </a:xfrm>
        </p:spPr>
        <p:txBody>
          <a:bodyPr/>
          <a:lstStyle/>
          <a:p>
            <a:r>
              <a:rPr lang="en-US" altLang="en-US" sz="1600"/>
              <a:t>Varying regulatory frameworks governing cable landings</a:t>
            </a:r>
          </a:p>
          <a:p>
            <a:pPr lvl="1"/>
            <a:r>
              <a:rPr lang="en-US" altLang="en-US" sz="1400"/>
              <a:t>Some countries require a </a:t>
            </a:r>
            <a:r>
              <a:rPr lang="en-US" altLang="en-US" sz="1400" dirty="0"/>
              <a:t>“carrier” or “facilities-based” telecommunications </a:t>
            </a:r>
            <a:r>
              <a:rPr lang="en-US" altLang="en-US" sz="1400"/>
              <a:t>license (</a:t>
            </a:r>
            <a:r>
              <a:rPr lang="en-US" altLang="en-US" sz="1400" i="1" dirty="0"/>
              <a:t>e.g.</a:t>
            </a:r>
            <a:r>
              <a:rPr lang="en-US" altLang="en-US" sz="1400" dirty="0"/>
              <a:t>, Australia, Hong Kong, Singapore)</a:t>
            </a:r>
          </a:p>
          <a:p>
            <a:pPr lvl="1"/>
            <a:r>
              <a:rPr lang="en-US" altLang="en-US" sz="1400"/>
              <a:t>Other countries </a:t>
            </a:r>
            <a:r>
              <a:rPr lang="en-US" altLang="en-US" sz="1400" dirty="0"/>
              <a:t>regulate submarine cables in the same fashion as terrestrial networks</a:t>
            </a:r>
            <a:r>
              <a:rPr lang="en-US" altLang="en-US" sz="1400"/>
              <a:t>. (e.g., EU)</a:t>
            </a:r>
            <a:endParaRPr lang="en-US" altLang="en-US" sz="1400" dirty="0"/>
          </a:p>
          <a:p>
            <a:pPr lvl="1"/>
            <a:r>
              <a:rPr lang="en-US" altLang="en-US" sz="1400" dirty="0"/>
              <a:t>A third category of countries (mostly countries with legacy monopoly operators) have a cable landing license independent from telecom services</a:t>
            </a:r>
            <a:r>
              <a:rPr lang="en-US" altLang="en-US" sz="1400"/>
              <a:t>. </a:t>
            </a:r>
            <a:endParaRPr lang="en-US" altLang="en-US" sz="1600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19</a:t>
            </a:fld>
            <a:endParaRPr lang="en-US" dirty="0"/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84FFCB50-A8F1-747D-90E8-6CEDB20B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04" y="1162050"/>
            <a:ext cx="3048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4458"/>
      </p:ext>
    </p:extLst>
  </p:cSld>
  <p:clrMapOvr>
    <a:masterClrMapping/>
  </p:clrMapOvr>
  <p:transition>
    <p:fade/>
  </p:transition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32AEF6AA-3561-28A1-BDA8-2B60B8BF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9769" r="14009" b="976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9" name="Oval 8" descr="" title="">
            <a:extLst>
              <a:ext uri="{FF2B5EF4-FFF2-40B4-BE49-F238E27FC236}">
                <a16:creationId xmlns:a16="http://schemas.microsoft.com/office/drawing/2014/main" id="{F4D6036D-B29F-86A9-8F3E-9F182F343C9F}"/>
              </a:ext>
            </a:extLst>
          </p:cNvPr>
          <p:cNvSpPr/>
          <p:nvPr/>
        </p:nvSpPr>
        <p:spPr bwMode="gray">
          <a:xfrm>
            <a:off x="8629409" y="4732020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 descr="" titl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" name="Group 20" descr="" title="">
            <a:extLst>
              <a:ext uri="{FF2B5EF4-FFF2-40B4-BE49-F238E27FC236}">
                <a16:creationId xmlns:a16="http://schemas.microsoft.com/office/drawing/2014/main" id="{65968398-5C56-8E14-56D6-F051A485EBAC}"/>
              </a:ext>
            </a:extLst>
          </p:cNvPr>
          <p:cNvGrpSpPr/>
          <p:nvPr/>
        </p:nvGrpSpPr>
        <p:grpSpPr>
          <a:xfrm>
            <a:off x="1293265" y="1450894"/>
            <a:ext cx="6557470" cy="374571"/>
            <a:chOff x="707389" y="1410175"/>
            <a:chExt cx="6557470" cy="374571"/>
          </a:xfrm>
        </p:grpSpPr>
        <p:sp>
          <p:nvSpPr>
            <p:cNvPr id="16" name="TextBox 15" descr="" title="">
              <a:extLst>
                <a:ext uri="{FF2B5EF4-FFF2-40B4-BE49-F238E27FC236}">
                  <a16:creationId xmlns:a16="http://schemas.microsoft.com/office/drawing/2014/main" id="{8A2D19BB-9372-CD18-AAA4-5C298D568A46}"/>
                </a:ext>
              </a:extLst>
            </p:cNvPr>
            <p:cNvSpPr txBox="1"/>
            <p:nvPr/>
          </p:nvSpPr>
          <p:spPr>
            <a:xfrm>
              <a:off x="866600" y="1410175"/>
              <a:ext cx="6398259" cy="374571"/>
            </a:xfrm>
            <a:prstGeom prst="round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wrap="square" lIns="32004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A Brief History of Modern Submarine Fiber Optic Cables </a:t>
              </a:r>
            </a:p>
          </p:txBody>
        </p:sp>
        <p:sp>
          <p:nvSpPr>
            <p:cNvPr id="11" name="Oval 10" descr="" title="">
              <a:extLst>
                <a:ext uri="{FF2B5EF4-FFF2-40B4-BE49-F238E27FC236}">
                  <a16:creationId xmlns:a16="http://schemas.microsoft.com/office/drawing/2014/main" id="{AFDCDFDF-3769-E1FF-ACF8-5254E5FE61A0}"/>
                </a:ext>
              </a:extLst>
            </p:cNvPr>
            <p:cNvSpPr/>
            <p:nvPr/>
          </p:nvSpPr>
          <p:spPr>
            <a:xfrm>
              <a:off x="707389" y="1410175"/>
              <a:ext cx="363856" cy="36576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" tIns="27432" rIns="27432" bIns="27432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22" name="Group 21" descr="" title="">
            <a:extLst>
              <a:ext uri="{FF2B5EF4-FFF2-40B4-BE49-F238E27FC236}">
                <a16:creationId xmlns:a16="http://schemas.microsoft.com/office/drawing/2014/main" id="{BDA0D937-0767-0BBB-0FD5-4445285BC85F}"/>
              </a:ext>
            </a:extLst>
          </p:cNvPr>
          <p:cNvGrpSpPr/>
          <p:nvPr/>
        </p:nvGrpSpPr>
        <p:grpSpPr>
          <a:xfrm>
            <a:off x="1293265" y="1946194"/>
            <a:ext cx="6557470" cy="374571"/>
            <a:chOff x="707389" y="1872376"/>
            <a:chExt cx="6557470" cy="374571"/>
          </a:xfrm>
        </p:grpSpPr>
        <p:sp>
          <p:nvSpPr>
            <p:cNvPr id="17" name="TextBox 16" descr="" title="">
              <a:extLst>
                <a:ext uri="{FF2B5EF4-FFF2-40B4-BE49-F238E27FC236}">
                  <a16:creationId xmlns:a16="http://schemas.microsoft.com/office/drawing/2014/main" id="{18FAC305-F9CD-EC74-CB8F-2C9410132CEF}"/>
                </a:ext>
              </a:extLst>
            </p:cNvPr>
            <p:cNvSpPr txBox="1"/>
            <p:nvPr/>
          </p:nvSpPr>
          <p:spPr>
            <a:xfrm>
              <a:off x="866600" y="1872376"/>
              <a:ext cx="6398259" cy="374571"/>
            </a:xfrm>
            <a:prstGeom prst="round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wrap="square" lIns="32004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Technical Introduction</a:t>
              </a:r>
            </a:p>
          </p:txBody>
        </p:sp>
        <p:sp>
          <p:nvSpPr>
            <p:cNvPr id="12" name="Oval 11" descr="" title="">
              <a:extLst>
                <a:ext uri="{FF2B5EF4-FFF2-40B4-BE49-F238E27FC236}">
                  <a16:creationId xmlns:a16="http://schemas.microsoft.com/office/drawing/2014/main" id="{107CA4EC-DF7B-5B3F-6D7C-C15BD92638B8}"/>
                </a:ext>
              </a:extLst>
            </p:cNvPr>
            <p:cNvSpPr/>
            <p:nvPr/>
          </p:nvSpPr>
          <p:spPr>
            <a:xfrm>
              <a:off x="707389" y="1872376"/>
              <a:ext cx="363856" cy="36576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" tIns="27432" rIns="27432" bIns="27432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3" name="Group 22" descr="" title="">
            <a:extLst>
              <a:ext uri="{FF2B5EF4-FFF2-40B4-BE49-F238E27FC236}">
                <a16:creationId xmlns:a16="http://schemas.microsoft.com/office/drawing/2014/main" id="{6A2B3A89-CC46-B864-6621-9749E640ED02}"/>
              </a:ext>
            </a:extLst>
          </p:cNvPr>
          <p:cNvGrpSpPr/>
          <p:nvPr/>
        </p:nvGrpSpPr>
        <p:grpSpPr>
          <a:xfrm>
            <a:off x="1293265" y="2441492"/>
            <a:ext cx="6557470" cy="390054"/>
            <a:chOff x="707389" y="2337432"/>
            <a:chExt cx="6557470" cy="646988"/>
          </a:xfrm>
        </p:grpSpPr>
        <p:sp>
          <p:nvSpPr>
            <p:cNvPr id="18" name="TextBox 17" descr="" title="">
              <a:extLst>
                <a:ext uri="{FF2B5EF4-FFF2-40B4-BE49-F238E27FC236}">
                  <a16:creationId xmlns:a16="http://schemas.microsoft.com/office/drawing/2014/main" id="{C9653462-D187-C9BA-AEC6-223E3BE0BAAC}"/>
                </a:ext>
              </a:extLst>
            </p:cNvPr>
            <p:cNvSpPr txBox="1"/>
            <p:nvPr/>
          </p:nvSpPr>
          <p:spPr>
            <a:xfrm>
              <a:off x="866600" y="2337434"/>
              <a:ext cx="6398259" cy="646986"/>
            </a:xfrm>
            <a:prstGeom prst="round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wrap="square" lIns="320040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+mj-lt"/>
                </a:rPr>
                <a:t>Building a Submarine Cable System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  <a:p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Oval 12" descr="" title="">
              <a:extLst>
                <a:ext uri="{FF2B5EF4-FFF2-40B4-BE49-F238E27FC236}">
                  <a16:creationId xmlns:a16="http://schemas.microsoft.com/office/drawing/2014/main" id="{1633BA0B-F5FF-17F2-A4D0-4C1953BCF09D}"/>
                </a:ext>
              </a:extLst>
            </p:cNvPr>
            <p:cNvSpPr/>
            <p:nvPr/>
          </p:nvSpPr>
          <p:spPr>
            <a:xfrm>
              <a:off x="707389" y="2337432"/>
              <a:ext cx="363856" cy="60169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" tIns="27432" rIns="27432" bIns="27432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4" name="Group 23" descr="" title="">
            <a:extLst>
              <a:ext uri="{FF2B5EF4-FFF2-40B4-BE49-F238E27FC236}">
                <a16:creationId xmlns:a16="http://schemas.microsoft.com/office/drawing/2014/main" id="{74463E9C-A4E5-6577-2B46-2D707975B42E}"/>
              </a:ext>
            </a:extLst>
          </p:cNvPr>
          <p:cNvGrpSpPr/>
          <p:nvPr/>
        </p:nvGrpSpPr>
        <p:grpSpPr>
          <a:xfrm>
            <a:off x="1293265" y="2936794"/>
            <a:ext cx="6557470" cy="646986"/>
            <a:chOff x="707389" y="2802492"/>
            <a:chExt cx="6557470" cy="646986"/>
          </a:xfrm>
        </p:grpSpPr>
        <p:sp>
          <p:nvSpPr>
            <p:cNvPr id="19" name="TextBox 18" descr="" title="">
              <a:extLst>
                <a:ext uri="{FF2B5EF4-FFF2-40B4-BE49-F238E27FC236}">
                  <a16:creationId xmlns:a16="http://schemas.microsoft.com/office/drawing/2014/main" id="{9A87B04B-567B-EFF1-E7C2-F81748AD4FB5}"/>
                </a:ext>
              </a:extLst>
            </p:cNvPr>
            <p:cNvSpPr txBox="1"/>
            <p:nvPr/>
          </p:nvSpPr>
          <p:spPr>
            <a:xfrm>
              <a:off x="866600" y="2802492"/>
              <a:ext cx="6398259" cy="646986"/>
            </a:xfrm>
            <a:prstGeom prst="round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wrap="square" lIns="32004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International Regulation of Submarine Cable Systems &amp; Middle East Challenges</a:t>
              </a:r>
            </a:p>
          </p:txBody>
        </p:sp>
        <p:sp>
          <p:nvSpPr>
            <p:cNvPr id="14" name="Oval 13" descr="" title="">
              <a:extLst>
                <a:ext uri="{FF2B5EF4-FFF2-40B4-BE49-F238E27FC236}">
                  <a16:creationId xmlns:a16="http://schemas.microsoft.com/office/drawing/2014/main" id="{BE65326C-2045-0BB6-64BC-D5338A9433BF}"/>
                </a:ext>
              </a:extLst>
            </p:cNvPr>
            <p:cNvSpPr/>
            <p:nvPr/>
          </p:nvSpPr>
          <p:spPr>
            <a:xfrm>
              <a:off x="707389" y="2802492"/>
              <a:ext cx="363856" cy="36576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" tIns="27432" rIns="27432" bIns="27432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7" name="TextBox 26" descr="" title="">
            <a:extLst>
              <a:ext uri="{FF2B5EF4-FFF2-40B4-BE49-F238E27FC236}">
                <a16:creationId xmlns:a16="http://schemas.microsoft.com/office/drawing/2014/main" id="{B3F144E6-5718-E9DD-580B-104C89C0B159}"/>
              </a:ext>
            </a:extLst>
          </p:cNvPr>
          <p:cNvSpPr txBox="1"/>
          <p:nvPr/>
        </p:nvSpPr>
        <p:spPr>
          <a:xfrm>
            <a:off x="1293265" y="793194"/>
            <a:ext cx="266700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11426780"/>
      </p:ext>
    </p:extLst>
  </p:cSld>
  <p:clrMapOvr>
    <a:masterClrMapping/>
  </p:clrMapOvr>
  <p:transition>
    <p:fade/>
  </p:transition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17AD7430-2F02-4668-A236-65364C6F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International Regulation of Submarine Cables 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9F4D4EC2-8CD9-432B-B69E-8C5086BC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Many countries consider subsea cables as critical infrastructure that require mandatory </a:t>
            </a:r>
            <a:r>
              <a:rPr lang="en-US" altLang="en-US"/>
              <a:t>National Security/Foreign Investment </a:t>
            </a:r>
            <a:r>
              <a:rPr lang="en-US"/>
              <a:t>reviews</a:t>
            </a:r>
          </a:p>
          <a:p>
            <a:pPr lvl="1"/>
            <a:r>
              <a:rPr lang="en-US"/>
              <a:t>United States has targeted subsea cables that have potential Chinese connections.</a:t>
            </a:r>
          </a:p>
          <a:p>
            <a:pPr lvl="1"/>
            <a:r>
              <a:rPr lang="en-US"/>
              <a:t>European countries are in the process of implementing more robust foreign direct investment regimes, with some already requiring foreign direct investment reviews of communications infrastructure because of national security concerns</a:t>
            </a:r>
          </a:p>
          <a:p>
            <a:r>
              <a:rPr lang="en-US" sz="1600"/>
              <a:t>Countries are also revoking the use of telecommunications equipment based on country of origin.  </a:t>
            </a:r>
          </a:p>
          <a:p>
            <a:pPr lvl="1"/>
            <a:r>
              <a:rPr lang="en-US" sz="1400"/>
              <a:t>U.S., Australia, Canada and the U.K. have banned Chinese-origin equipment from their networks.</a:t>
            </a:r>
          </a:p>
          <a:p>
            <a:pPr lvl="1"/>
            <a:r>
              <a:rPr lang="en-US" sz="1400"/>
              <a:t>The European Union has called for additional restrictions in this area.</a:t>
            </a:r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B114099E-688E-43E2-B7F4-3C8C4D75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8888"/>
      </p:ext>
    </p:extLst>
  </p:cSld>
  <p:clrMapOvr>
    <a:masterClrMapping/>
  </p:clrMapOvr>
  <p:transition>
    <p:fade/>
  </p:transition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6" descr="" title="">
            <a:extLst>
              <a:ext uri="{FF2B5EF4-FFF2-40B4-BE49-F238E27FC236}">
                <a16:creationId xmlns:a16="http://schemas.microsoft.com/office/drawing/2014/main" id="{AEEE186E-BF9E-0617-4535-7F6A1CEE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3690" y="4767263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90562A-F4DD-854D-9011-A5809310DFFE}" type="slidenum">
              <a:rPr lang="en-AE" sz="750">
                <a:solidFill>
                  <a:srgbClr val="052630"/>
                </a:solidFill>
                <a:latin typeface="Avenir" panose="02000503020000020003" pitchFamily="2" charset="0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AE" sz="750">
              <a:solidFill>
                <a:srgbClr val="052630"/>
              </a:solidFill>
              <a:latin typeface="Avenir" panose="02000503020000020003" pitchFamily="2" charset="0"/>
              <a:cs typeface="+mn-cs"/>
            </a:endParaRP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3E2A32AE-A8C4-BC3E-48E1-E2CF90D39142}"/>
              </a:ext>
            </a:extLst>
          </p:cNvPr>
          <p:cNvSpPr txBox="1"/>
          <p:nvPr/>
        </p:nvSpPr>
        <p:spPr>
          <a:xfrm>
            <a:off x="450342" y="48140"/>
            <a:ext cx="74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Middle East Challenges</a:t>
            </a:r>
          </a:p>
        </p:txBody>
      </p:sp>
      <p:sp>
        <p:nvSpPr>
          <p:cNvPr id="4" name="TextBox 3" descr="" title="">
            <a:extLst>
              <a:ext uri="{FF2B5EF4-FFF2-40B4-BE49-F238E27FC236}">
                <a16:creationId xmlns:a16="http://schemas.microsoft.com/office/drawing/2014/main" id="{32955879-87E3-A053-9EB5-493AE3DDE7FE}"/>
              </a:ext>
            </a:extLst>
          </p:cNvPr>
          <p:cNvSpPr txBox="1"/>
          <p:nvPr/>
        </p:nvSpPr>
        <p:spPr>
          <a:xfrm>
            <a:off x="-217449" y="667382"/>
            <a:ext cx="4212899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Egypt is the main corridor between Red and Med Seas for Subsea cables resulted in a major concentration for the global traffic through Egypt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Entry of the Red sea is becoming a choke point</a:t>
            </a:r>
          </a:p>
          <a:p>
            <a:pPr marL="9001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Yemeni Permits</a:t>
            </a:r>
          </a:p>
          <a:p>
            <a:pPr marL="9001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Eritrean Permits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Red Sea additional permits/approvals/Coordination with New Economic Zones/Cities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Situation in Sudan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Gulf of Aqaba is very Narrow for many cables to be laid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Arabian gulf is very shallow and full of pipelines and Oil exploration activities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Geo-Political Aspect:</a:t>
            </a:r>
          </a:p>
          <a:p>
            <a:pPr marL="9001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Vendor Selection and certain Customer Segments Sensitivity EU/US/Asian vs Chinese</a:t>
            </a:r>
          </a:p>
          <a:p>
            <a:pPr marL="9001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Cable/Capacity routing during political issues</a:t>
            </a:r>
          </a:p>
          <a:p>
            <a:pPr marL="9001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Investment Decisions   </a:t>
            </a:r>
          </a:p>
        </p:txBody>
      </p:sp>
      <p:pic>
        <p:nvPicPr>
          <p:cNvPr id="9" name="Picture 8" descr="" title="">
            <a:extLst>
              <a:ext uri="{FF2B5EF4-FFF2-40B4-BE49-F238E27FC236}">
                <a16:creationId xmlns:a16="http://schemas.microsoft.com/office/drawing/2014/main" id="{7C66E75D-FAC5-BE6B-5184-3DCD711B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50" y="928339"/>
            <a:ext cx="5068189" cy="36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0155"/>
      </p:ext>
    </p:extLst>
  </p:cSld>
  <p:clrMapOvr>
    <a:masterClrMapping/>
  </p:clrMapOvr>
</p:sld>
</file>

<file path=ppt/slides/slide22.xml><?xml version="1.0" encoding="utf-8"?>
<p:sld xmlns:a14="http://schemas.microsoft.com/office/drawing/2010/main" xmlns:m="http://schemas.openxmlformats.org/officeDocument/2006/math" xmlns:ma14="http://schemas.microsoft.com/office/mac/drawingml/2011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utterstock_2207388085.jpg" descr="" title="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0" y="0"/>
            <a:ext cx="915441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hank you" descr="" title=""/>
          <p:cNvSpPr txBox="1"/>
          <p:nvPr/>
        </p:nvSpPr>
        <p:spPr>
          <a:xfrm>
            <a:off x="194620" y="565178"/>
            <a:ext cx="2417778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>
            <a:lvl1pPr algn="l" defTabSz="2438337">
              <a:defRPr sz="11500" b="1">
                <a:solidFill>
                  <a:srgbClr val="FFFFFF"/>
                </a:solidFill>
              </a:defRPr>
            </a:lvl1pPr>
          </a:lstStyle>
          <a:p>
            <a:pPr defTabSz="1828753" fontAlgn="auto">
              <a:spcBef>
                <a:spcPts val="0"/>
              </a:spcBef>
              <a:spcAft>
                <a:spcPts val="0"/>
              </a:spcAft>
            </a:pPr>
            <a:r>
              <a:rPr sz="4313" dirty="0">
                <a:latin typeface="Calibri" panose="020F0502020204030204"/>
                <a:cs typeface="+mn-cs"/>
              </a:rPr>
              <a:t>Thank you</a:t>
            </a:r>
          </a:p>
        </p:txBody>
      </p:sp>
      <p:sp>
        <p:nvSpPr>
          <p:cNvPr id="3" name="Slide Number Placeholder 2" descr="" title="">
            <a:extLst>
              <a:ext uri="{FF2B5EF4-FFF2-40B4-BE49-F238E27FC236}">
                <a16:creationId xmlns:a16="http://schemas.microsoft.com/office/drawing/2014/main" id="{3594C56D-4F7B-08D4-04C2-08258E2E2A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>
            <a:normAutofit fontScale="77500" lnSpcReduction="20000"/>
          </a:bodyPr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27667"/>
      </p:ext>
    </p:extLst>
  </p:cSld>
  <p:clrMapOvr>
    <a:masterClrMapping/>
  </p:clrMapOvr>
  <p:transition spd="med"/>
</p:sld>
</file>

<file path=ppt/slides/slide3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5" name="Rectangle 434" descr="" title="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3E2A32AE-A8C4-BC3E-48E1-E2CF90D39142}"/>
              </a:ext>
            </a:extLst>
          </p:cNvPr>
          <p:cNvSpPr txBox="1"/>
          <p:nvPr/>
        </p:nvSpPr>
        <p:spPr>
          <a:xfrm>
            <a:off x="628651" y="-85782"/>
            <a:ext cx="2862071" cy="14535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lnSpc>
                <a:spcPct val="90000"/>
              </a:lnSpc>
              <a:spcAft>
                <a:spcPts val="450"/>
              </a:spcAft>
            </a:pPr>
            <a:r>
              <a:rPr lang="en-US" sz="3300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  <a:t>Introduction</a:t>
            </a:r>
          </a:p>
        </p:txBody>
      </p:sp>
      <p:sp>
        <p:nvSpPr>
          <p:cNvPr id="430" name="TextBox 429" descr="" title="">
            <a:extLst>
              <a:ext uri="{FF2B5EF4-FFF2-40B4-BE49-F238E27FC236}">
                <a16:creationId xmlns:a16="http://schemas.microsoft.com/office/drawing/2014/main" id="{FD2910E4-AAAD-CACC-6926-B47659462992}"/>
              </a:ext>
            </a:extLst>
          </p:cNvPr>
          <p:cNvSpPr txBox="1"/>
          <p:nvPr/>
        </p:nvSpPr>
        <p:spPr>
          <a:xfrm>
            <a:off x="628651" y="970157"/>
            <a:ext cx="2862072" cy="34367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128588" indent="-128588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History:</a:t>
            </a:r>
            <a:endParaRPr lang="en-US" sz="90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1858: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1st transatlantic cable laid between Ireland and Newfoundland by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Great Eastern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. This failed after 26 days.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1866: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first permanently successful transatlantic cable was laid.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Today: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 total, there are ~450 submarine cable systems in-service around the world, which together span over 1.35 million kilometers and form a critical part of the internet's infrastructure.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Ownership: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Private, Consortium Or Hybrid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Hyperscalers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sz="900" dirty="0">
                <a:solidFill>
                  <a:srgbClr val="161616"/>
                </a:solidFill>
                <a:latin typeface="Calibri" panose="020F0502020204030204" pitchFamily="34" charset="0"/>
                <a:cs typeface="+mn-cs"/>
              </a:rPr>
              <a:t>are major investors in new cable. The amount of capacity deployed by private network operators – like these content providers – has outpaced internet backbone operators in recent years. </a:t>
            </a:r>
            <a:endParaRPr lang="en-US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Regions: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Intercontinental cables the world is divided into four main regions:</a:t>
            </a:r>
          </a:p>
          <a:p>
            <a:pPr marL="685800" lvl="2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Transpacific </a:t>
            </a:r>
          </a:p>
          <a:p>
            <a:pPr marL="685800" lvl="2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Transatlantic </a:t>
            </a:r>
          </a:p>
          <a:p>
            <a:pPr marL="685800" lvl="2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Asia-Pacific </a:t>
            </a:r>
          </a:p>
          <a:p>
            <a:pPr marL="685800" lvl="2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Asia to Europe (Mainly through ME)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" name="Picture 1" descr="" title="">
            <a:extLst>
              <a:ext uri="{FF2B5EF4-FFF2-40B4-BE49-F238E27FC236}">
                <a16:creationId xmlns:a16="http://schemas.microsoft.com/office/drawing/2014/main" id="{01C1FA05-6035-2174-CE63-28CA96D4B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1" r="-1" b="1470"/>
          <a:stretch/>
        </p:blipFill>
        <p:spPr>
          <a:xfrm>
            <a:off x="3678237" y="-3"/>
            <a:ext cx="5465763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1B4077AD-EC5D-2E91-1E58-69984E224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55" b="18768"/>
          <a:stretch/>
        </p:blipFill>
        <p:spPr>
          <a:xfrm>
            <a:off x="3545046" y="2852221"/>
            <a:ext cx="5604286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9" name="Slide Number Placeholder 6" descr="" title="">
            <a:extLst>
              <a:ext uri="{FF2B5EF4-FFF2-40B4-BE49-F238E27FC236}">
                <a16:creationId xmlns:a16="http://schemas.microsoft.com/office/drawing/2014/main" id="{AEEE186E-BF9E-0617-4535-7F6A1CEE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4767263"/>
            <a:ext cx="62865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fld id="{A790562A-F4DD-854D-9011-A5809310DFFE}" type="slidenum">
              <a:rPr lang="en-US">
                <a:solidFill>
                  <a:srgbClr val="FFFFFF"/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450"/>
                </a:spcAft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337019"/>
      </p:ext>
    </p:extLst>
  </p:cSld>
  <p:clrMapOvr>
    <a:masterClrMapping/>
  </p:clrMapOvr>
</p:sld>
</file>

<file path=ppt/slides/slide4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2" name="Rectangle 451" descr="" title="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4" name="Freeform: Shape 453" descr="" title="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9715" y="0"/>
            <a:ext cx="5604286" cy="51435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3E2A32AE-A8C4-BC3E-48E1-E2CF90D39142}"/>
              </a:ext>
            </a:extLst>
          </p:cNvPr>
          <p:cNvSpPr txBox="1"/>
          <p:nvPr/>
        </p:nvSpPr>
        <p:spPr>
          <a:xfrm>
            <a:off x="335932" y="64433"/>
            <a:ext cx="3837413" cy="13503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lnSpc>
                <a:spcPct val="90000"/>
              </a:lnSpc>
              <a:spcAft>
                <a:spcPts val="450"/>
              </a:spcAft>
            </a:pPr>
            <a:r>
              <a:rPr lang="en-US" sz="3300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  <a:t>Introduction (Cont’d) </a:t>
            </a:r>
          </a:p>
        </p:txBody>
      </p:sp>
      <p:sp>
        <p:nvSpPr>
          <p:cNvPr id="430" name="TextBox 429" descr="" title="">
            <a:extLst>
              <a:ext uri="{FF2B5EF4-FFF2-40B4-BE49-F238E27FC236}">
                <a16:creationId xmlns:a16="http://schemas.microsoft.com/office/drawing/2014/main" id="{FD2910E4-AAAD-CACC-6926-B47659462992}"/>
              </a:ext>
            </a:extLst>
          </p:cNvPr>
          <p:cNvSpPr txBox="1"/>
          <p:nvPr/>
        </p:nvSpPr>
        <p:spPr>
          <a:xfrm>
            <a:off x="582848" y="903251"/>
            <a:ext cx="3883215" cy="347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endParaRPr lang="en-US" sz="900" b="1" u="sng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Subsea Cable Project useful lifetime is 20-25 years 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Cables Coverage: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Regional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Transoceanic 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Types: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Repeatered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(Max 24 Fiber Pair with Today’s technology)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Unrepeated (Mainly Regional) 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Capacity: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To be defined based on the design and the length of the cable Modern cables are carrying 16-24Tb per Fiber pair 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New technologies are evolving to carry more capacity per fiber pair 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Capacity Allocation Models: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Modern Cables are Spectrum/Fiber based which is either a fraction of a fiber of full fiber 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Cable Landing Stations of Data Centers:</a:t>
            </a:r>
          </a:p>
          <a:p>
            <a:pPr marL="342900" lvl="1"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Most of subsea cables are trying to have open access at the ends of the cable to attract more customers/Users for the cable that is why recently most of submarine cables push to land in open access/Carrier neutral Data Centers in most/all of the landing points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9" name="Picture 8" descr="" title="">
            <a:extLst>
              <a:ext uri="{FF2B5EF4-FFF2-40B4-BE49-F238E27FC236}">
                <a16:creationId xmlns:a16="http://schemas.microsoft.com/office/drawing/2014/main" id="{780025B0-285C-CBAF-158D-738218F5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027" y="260967"/>
            <a:ext cx="4217176" cy="46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62271"/>
      </p:ext>
    </p:extLst>
  </p:cSld>
  <p:clrMapOvr>
    <a:masterClrMapping/>
  </p:clrMapOvr>
</p:sld>
</file>

<file path=ppt/slides/slide5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2" name="Rectangle 451" descr="" title="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4" name="Freeform: Shape 453" descr="" title="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9715" y="0"/>
            <a:ext cx="5604286" cy="51435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22380813-5866-411A-4FBE-1351FF0B0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9932"/>
            <a:ext cx="7646752" cy="4683636"/>
          </a:xfrm>
          <a:prstGeom prst="rect">
            <a:avLst/>
          </a:prstGeom>
        </p:spPr>
      </p:pic>
      <p:sp>
        <p:nvSpPr>
          <p:cNvPr id="19" name="Slide Number Placeholder 6" descr="" title="">
            <a:extLst>
              <a:ext uri="{FF2B5EF4-FFF2-40B4-BE49-F238E27FC236}">
                <a16:creationId xmlns:a16="http://schemas.microsoft.com/office/drawing/2014/main" id="{AEEE186E-BF9E-0617-4535-7F6A1CEE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fld id="{A790562A-F4DD-854D-9011-A5809310DFF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450"/>
                </a:spcAft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32849"/>
      </p:ext>
    </p:extLst>
  </p:cSld>
  <p:clrMapOvr>
    <a:masterClrMapping/>
  </p:clrMapOvr>
</p:sld>
</file>

<file path=ppt/slides/slide6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 descr="" title="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3E2A32AE-A8C4-BC3E-48E1-E2CF90D39142}"/>
              </a:ext>
            </a:extLst>
          </p:cNvPr>
          <p:cNvSpPr txBox="1"/>
          <p:nvPr/>
        </p:nvSpPr>
        <p:spPr>
          <a:xfrm>
            <a:off x="628650" y="208810"/>
            <a:ext cx="7886700" cy="85012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Legal Aspects of Subsea Cable Projects</a:t>
            </a:r>
          </a:p>
        </p:txBody>
      </p:sp>
      <p:sp>
        <p:nvSpPr>
          <p:cNvPr id="19" name="Slide Number Placeholder 6" descr="" title="">
            <a:extLst>
              <a:ext uri="{FF2B5EF4-FFF2-40B4-BE49-F238E27FC236}">
                <a16:creationId xmlns:a16="http://schemas.microsoft.com/office/drawing/2014/main" id="{AEEE186E-BF9E-0617-4535-7F6A1CEE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7039" y="4425373"/>
            <a:ext cx="1582514" cy="210635"/>
          </a:xfrm>
        </p:spPr>
        <p:txBody>
          <a:bodyPr/>
          <a:lstStyle/>
          <a:p>
            <a:pPr defTabSz="521208" fontAlgn="auto">
              <a:spcBef>
                <a:spcPts val="0"/>
              </a:spcBef>
              <a:spcAft>
                <a:spcPts val="450"/>
              </a:spcAft>
            </a:pPr>
            <a:fld id="{A790562A-F4DD-854D-9011-A5809310DFFE}" type="slidenum">
              <a:rPr lang="en-AE" sz="570">
                <a:solidFill>
                  <a:srgbClr val="052630"/>
                </a:solidFill>
                <a:latin typeface="Avenir" panose="02000503020000020003" pitchFamily="2" charset="0"/>
                <a:cs typeface="+mn-cs"/>
              </a:rPr>
              <a:pPr defTabSz="521208" fontAlgn="auto">
                <a:spcBef>
                  <a:spcPts val="0"/>
                </a:spcBef>
                <a:spcAft>
                  <a:spcPts val="450"/>
                </a:spcAft>
              </a:pPr>
              <a:t>6</a:t>
            </a:fld>
            <a:endParaRPr lang="en-AE" sz="750">
              <a:solidFill>
                <a:srgbClr val="052630"/>
              </a:solidFill>
              <a:latin typeface="Avenir" panose="02000503020000020003" pitchFamily="2" charset="0"/>
              <a:cs typeface="+mn-cs"/>
            </a:endParaRPr>
          </a:p>
        </p:txBody>
      </p:sp>
      <p:sp>
        <p:nvSpPr>
          <p:cNvPr id="13" name="TextBox 12" descr="" title="">
            <a:extLst>
              <a:ext uri="{FF2B5EF4-FFF2-40B4-BE49-F238E27FC236}">
                <a16:creationId xmlns:a16="http://schemas.microsoft.com/office/drawing/2014/main" id="{6BBE6C12-1FDB-3E4E-EC30-92971483E3A4}"/>
              </a:ext>
            </a:extLst>
          </p:cNvPr>
          <p:cNvSpPr txBox="1"/>
          <p:nvPr/>
        </p:nvSpPr>
        <p:spPr>
          <a:xfrm>
            <a:off x="410768" y="1013107"/>
            <a:ext cx="3209415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Legal considerations involved in subsea cable projects: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National law: Examining domestic regulations, permits, and licensing requirements.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Foreign investment regulations: Understanding restrictions and requirements for international investors.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Security and data protection: Addressing concerns related to cybersecurity, data privacy, and national security.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Landing rights and permits: Navigating the process of obtaining necessary permissions from host countries.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Interconnection agreements: Drafting and negotiating agreements with local telecommunication providers.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Helvetica Neue" panose="02000503000000020004" pitchFamily="2" charset="0"/>
                <a:cs typeface="+mn-cs"/>
              </a:rPr>
              <a:t>Dispute resolution: Exploring potential conflicts and mechanisms for resolving disputes, including arbitration and litigation.</a:t>
            </a:r>
          </a:p>
        </p:txBody>
      </p:sp>
      <p:pic>
        <p:nvPicPr>
          <p:cNvPr id="15" name="Picture 14" descr="" title="">
            <a:extLst>
              <a:ext uri="{FF2B5EF4-FFF2-40B4-BE49-F238E27FC236}">
                <a16:creationId xmlns:a16="http://schemas.microsoft.com/office/drawing/2014/main" id="{DC96B666-F8BF-A67D-D333-8307134B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054358"/>
            <a:ext cx="4532296" cy="303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2153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" title="">
            <a:extLst>
              <a:ext uri="{FF2B5EF4-FFF2-40B4-BE49-F238E27FC236}">
                <a16:creationId xmlns:a16="http://schemas.microsoft.com/office/drawing/2014/main" id="{DECB0F5D-2415-40E5-BF8B-C99FC299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039905"/>
            <a:ext cx="5486387" cy="1635581"/>
          </a:xfrm>
        </p:spPr>
        <p:txBody>
          <a:bodyPr anchor="t">
            <a:normAutofit/>
          </a:bodyPr>
          <a:lstStyle/>
          <a:p>
            <a:r>
              <a:rPr lang="en-US" dirty="0"/>
              <a:t>Building a Submarine Cable System</a:t>
            </a:r>
          </a:p>
        </p:txBody>
      </p:sp>
    </p:spTree>
    <p:extLst>
      <p:ext uri="{BB962C8B-B14F-4D97-AF65-F5344CB8AC3E}">
        <p14:creationId xmlns:p14="http://schemas.microsoft.com/office/powerpoint/2010/main" val="3914199652"/>
      </p:ext>
    </p:extLst>
  </p:cSld>
  <p:clrMapOvr>
    <a:masterClrMapping/>
  </p:clrMapOvr>
  <p:transition>
    <p:fade/>
  </p:transition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2BB89F7-5E9F-4AE5-A3CD-EA1CA2AB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68578"/>
            <a:ext cx="8408353" cy="754380"/>
          </a:xfrm>
        </p:spPr>
        <p:txBody>
          <a:bodyPr/>
          <a:lstStyle/>
          <a:p>
            <a:r>
              <a:rPr lang="en-US" altLang="en-US" dirty="0"/>
              <a:t>Building a Submarine Cable System</a:t>
            </a:r>
            <a:endParaRPr lang="en-US" dirty="0"/>
          </a:p>
        </p:txBody>
      </p:sp>
      <p:sp>
        <p:nvSpPr>
          <p:cNvPr id="4" name="Slide Number Placeholder 3" descr="" title="">
            <a:extLst>
              <a:ext uri="{FF2B5EF4-FFF2-40B4-BE49-F238E27FC236}">
                <a16:creationId xmlns:a16="http://schemas.microsoft.com/office/drawing/2014/main" id="{3FCE31E5-8719-4DF9-82E6-89E5ADA4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82F8-09C7-4834-9CB0-B472C8B9829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5" name="Rectangle: Rounded Corners 4" descr="" title="">
            <a:extLst>
              <a:ext uri="{FF2B5EF4-FFF2-40B4-BE49-F238E27FC236}">
                <a16:creationId xmlns:a16="http://schemas.microsoft.com/office/drawing/2014/main" id="{DDE5A13C-CF34-F4AA-45B1-258F3FA3AC7A}"/>
              </a:ext>
            </a:extLst>
          </p:cNvPr>
          <p:cNvSpPr/>
          <p:nvPr/>
        </p:nvSpPr>
        <p:spPr>
          <a:xfrm>
            <a:off x="365759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Consortium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Private Cables</a:t>
            </a:r>
          </a:p>
        </p:txBody>
      </p:sp>
      <p:sp>
        <p:nvSpPr>
          <p:cNvPr id="6" name="Rectangle: Rounded Corners 5" descr="" title="">
            <a:extLst>
              <a:ext uri="{FF2B5EF4-FFF2-40B4-BE49-F238E27FC236}">
                <a16:creationId xmlns:a16="http://schemas.microsoft.com/office/drawing/2014/main" id="{0457A820-1E97-921A-0F12-3725CC830B5F}"/>
              </a:ext>
            </a:extLst>
          </p:cNvPr>
          <p:cNvSpPr/>
          <p:nvPr/>
        </p:nvSpPr>
        <p:spPr>
          <a:xfrm>
            <a:off x="1789771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Corporate and Tax Structuring</a:t>
            </a:r>
          </a:p>
        </p:txBody>
      </p:sp>
      <p:sp>
        <p:nvSpPr>
          <p:cNvPr id="7" name="Rectangle: Rounded Corners 6" descr="" title="">
            <a:extLst>
              <a:ext uri="{FF2B5EF4-FFF2-40B4-BE49-F238E27FC236}">
                <a16:creationId xmlns:a16="http://schemas.microsoft.com/office/drawing/2014/main" id="{BAE00ACF-0384-9CDC-8668-84F9C725E269}"/>
              </a:ext>
            </a:extLst>
          </p:cNvPr>
          <p:cNvSpPr/>
          <p:nvPr/>
        </p:nvSpPr>
        <p:spPr>
          <a:xfrm>
            <a:off x="3213783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Financing</a:t>
            </a:r>
          </a:p>
        </p:txBody>
      </p:sp>
      <p:sp>
        <p:nvSpPr>
          <p:cNvPr id="8" name="Rectangle: Rounded Corners 7" descr="" title="">
            <a:extLst>
              <a:ext uri="{FF2B5EF4-FFF2-40B4-BE49-F238E27FC236}">
                <a16:creationId xmlns:a16="http://schemas.microsoft.com/office/drawing/2014/main" id="{D0342940-39BD-83FA-3BC7-161F14DC02B4}"/>
              </a:ext>
            </a:extLst>
          </p:cNvPr>
          <p:cNvSpPr/>
          <p:nvPr/>
        </p:nvSpPr>
        <p:spPr>
          <a:xfrm>
            <a:off x="4637795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Project Documents</a:t>
            </a:r>
          </a:p>
        </p:txBody>
      </p:sp>
      <p:sp>
        <p:nvSpPr>
          <p:cNvPr id="9" name="Rectangle: Rounded Corners 8" descr="" title="">
            <a:extLst>
              <a:ext uri="{FF2B5EF4-FFF2-40B4-BE49-F238E27FC236}">
                <a16:creationId xmlns:a16="http://schemas.microsoft.com/office/drawing/2014/main" id="{8EE53F35-8600-4F7D-68EA-A684E3C19CF6}"/>
              </a:ext>
            </a:extLst>
          </p:cNvPr>
          <p:cNvSpPr/>
          <p:nvPr/>
        </p:nvSpPr>
        <p:spPr>
          <a:xfrm>
            <a:off x="6061807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Regulatory and Permitting</a:t>
            </a:r>
          </a:p>
        </p:txBody>
      </p:sp>
      <p:sp>
        <p:nvSpPr>
          <p:cNvPr id="10" name="Rectangle: Rounded Corners 9" descr="" title="">
            <a:extLst>
              <a:ext uri="{FF2B5EF4-FFF2-40B4-BE49-F238E27FC236}">
                <a16:creationId xmlns:a16="http://schemas.microsoft.com/office/drawing/2014/main" id="{319D45F2-C048-D841-6A9B-855CF8B1200B}"/>
              </a:ext>
            </a:extLst>
          </p:cNvPr>
          <p:cNvSpPr/>
          <p:nvPr/>
        </p:nvSpPr>
        <p:spPr>
          <a:xfrm>
            <a:off x="7485817" y="1790700"/>
            <a:ext cx="1287119" cy="2171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" tIns="27432" rIns="27432" bIns="27432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Development Challenges</a:t>
            </a:r>
          </a:p>
        </p:txBody>
      </p:sp>
      <p:grpSp>
        <p:nvGrpSpPr>
          <p:cNvPr id="56" name="Group 55" descr="" title="">
            <a:extLst>
              <a:ext uri="{FF2B5EF4-FFF2-40B4-BE49-F238E27FC236}">
                <a16:creationId xmlns:a16="http://schemas.microsoft.com/office/drawing/2014/main" id="{6ED9CF6B-CA87-9408-3B55-8E169584174B}"/>
              </a:ext>
            </a:extLst>
          </p:cNvPr>
          <p:cNvGrpSpPr/>
          <p:nvPr/>
        </p:nvGrpSpPr>
        <p:grpSpPr>
          <a:xfrm>
            <a:off x="590218" y="1371600"/>
            <a:ext cx="838200" cy="838200"/>
            <a:chOff x="590218" y="1371600"/>
            <a:chExt cx="838200" cy="838200"/>
          </a:xfrm>
        </p:grpSpPr>
        <p:sp>
          <p:nvSpPr>
            <p:cNvPr id="15" name="Oval 14" descr="" title="">
              <a:extLst>
                <a:ext uri="{FF2B5EF4-FFF2-40B4-BE49-F238E27FC236}">
                  <a16:creationId xmlns:a16="http://schemas.microsoft.com/office/drawing/2014/main" id="{8920239D-0017-822E-B287-95784F13A988}"/>
                </a:ext>
              </a:extLst>
            </p:cNvPr>
            <p:cNvSpPr/>
            <p:nvPr/>
          </p:nvSpPr>
          <p:spPr>
            <a:xfrm>
              <a:off x="590218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" name="Freeform 14" descr="" title="">
              <a:extLst>
                <a:ext uri="{FF2B5EF4-FFF2-40B4-BE49-F238E27FC236}">
                  <a16:creationId xmlns:a16="http://schemas.microsoft.com/office/drawing/2014/main" id="{302649CA-FF41-F1E8-047C-BBF848FA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398" y="1507691"/>
              <a:ext cx="263840" cy="566019"/>
            </a:xfrm>
            <a:custGeom>
              <a:avLst/>
              <a:gdLst>
                <a:gd name="T0" fmla="*/ 70 w 980"/>
                <a:gd name="T1" fmla="*/ 2105 h 2105"/>
                <a:gd name="T2" fmla="*/ 910 w 980"/>
                <a:gd name="T3" fmla="*/ 1587 h 2105"/>
                <a:gd name="T4" fmla="*/ 980 w 980"/>
                <a:gd name="T5" fmla="*/ 1055 h 2105"/>
                <a:gd name="T6" fmla="*/ 864 w 980"/>
                <a:gd name="T7" fmla="*/ 791 h 2105"/>
                <a:gd name="T8" fmla="*/ 722 w 980"/>
                <a:gd name="T9" fmla="*/ 409 h 2105"/>
                <a:gd name="T10" fmla="*/ 543 w 980"/>
                <a:gd name="T11" fmla="*/ 19 h 2105"/>
                <a:gd name="T12" fmla="*/ 385 w 980"/>
                <a:gd name="T13" fmla="*/ 305 h 2105"/>
                <a:gd name="T14" fmla="*/ 210 w 980"/>
                <a:gd name="T15" fmla="*/ 709 h 2105"/>
                <a:gd name="T16" fmla="*/ 36 w 980"/>
                <a:gd name="T17" fmla="*/ 962 h 2105"/>
                <a:gd name="T18" fmla="*/ 140 w 980"/>
                <a:gd name="T19" fmla="*/ 1195 h 2105"/>
                <a:gd name="T20" fmla="*/ 140 w 980"/>
                <a:gd name="T21" fmla="*/ 1567 h 2105"/>
                <a:gd name="T22" fmla="*/ 629 w 980"/>
                <a:gd name="T23" fmla="*/ 1385 h 2105"/>
                <a:gd name="T24" fmla="*/ 770 w 980"/>
                <a:gd name="T25" fmla="*/ 1648 h 2105"/>
                <a:gd name="T26" fmla="*/ 629 w 980"/>
                <a:gd name="T27" fmla="*/ 1385 h 2105"/>
                <a:gd name="T28" fmla="*/ 700 w 980"/>
                <a:gd name="T29" fmla="*/ 1335 h 2105"/>
                <a:gd name="T30" fmla="*/ 651 w 980"/>
                <a:gd name="T31" fmla="*/ 1215 h 2105"/>
                <a:gd name="T32" fmla="*/ 770 w 980"/>
                <a:gd name="T33" fmla="*/ 1265 h 2105"/>
                <a:gd name="T34" fmla="*/ 560 w 980"/>
                <a:gd name="T35" fmla="*/ 1405 h 2105"/>
                <a:gd name="T36" fmla="*/ 441 w 980"/>
                <a:gd name="T37" fmla="*/ 1454 h 2105"/>
                <a:gd name="T38" fmla="*/ 490 w 980"/>
                <a:gd name="T39" fmla="*/ 1335 h 2105"/>
                <a:gd name="T40" fmla="*/ 350 w 980"/>
                <a:gd name="T41" fmla="*/ 1386 h 2105"/>
                <a:gd name="T42" fmla="*/ 210 w 980"/>
                <a:gd name="T43" fmla="*/ 1386 h 2105"/>
                <a:gd name="T44" fmla="*/ 210 w 980"/>
                <a:gd name="T45" fmla="*/ 1265 h 2105"/>
                <a:gd name="T46" fmla="*/ 330 w 980"/>
                <a:gd name="T47" fmla="*/ 1215 h 2105"/>
                <a:gd name="T48" fmla="*/ 280 w 980"/>
                <a:gd name="T49" fmla="*/ 1335 h 2105"/>
                <a:gd name="T50" fmla="*/ 490 w 980"/>
                <a:gd name="T51" fmla="*/ 1545 h 2105"/>
                <a:gd name="T52" fmla="*/ 420 w 980"/>
                <a:gd name="T53" fmla="*/ 1749 h 2105"/>
                <a:gd name="T54" fmla="*/ 840 w 980"/>
                <a:gd name="T55" fmla="*/ 1273 h 2105"/>
                <a:gd name="T56" fmla="*/ 840 w 980"/>
                <a:gd name="T57" fmla="*/ 1195 h 2105"/>
                <a:gd name="T58" fmla="*/ 840 w 980"/>
                <a:gd name="T59" fmla="*/ 1567 h 2105"/>
                <a:gd name="T60" fmla="*/ 840 w 980"/>
                <a:gd name="T61" fmla="*/ 1125 h 2105"/>
                <a:gd name="T62" fmla="*/ 791 w 980"/>
                <a:gd name="T63" fmla="*/ 1006 h 2105"/>
                <a:gd name="T64" fmla="*/ 910 w 980"/>
                <a:gd name="T65" fmla="*/ 1055 h 2105"/>
                <a:gd name="T66" fmla="*/ 770 w 980"/>
                <a:gd name="T67" fmla="*/ 784 h 2105"/>
                <a:gd name="T68" fmla="*/ 525 w 980"/>
                <a:gd name="T69" fmla="*/ 209 h 2105"/>
                <a:gd name="T70" fmla="*/ 455 w 980"/>
                <a:gd name="T71" fmla="*/ 565 h 2105"/>
                <a:gd name="T72" fmla="*/ 522 w 980"/>
                <a:gd name="T73" fmla="*/ 97 h 2105"/>
                <a:gd name="T74" fmla="*/ 455 w 980"/>
                <a:gd name="T75" fmla="*/ 110 h 2105"/>
                <a:gd name="T76" fmla="*/ 385 w 980"/>
                <a:gd name="T77" fmla="*/ 565 h 2105"/>
                <a:gd name="T78" fmla="*/ 595 w 980"/>
                <a:gd name="T79" fmla="*/ 565 h 2105"/>
                <a:gd name="T80" fmla="*/ 651 w 980"/>
                <a:gd name="T81" fmla="*/ 700 h 2105"/>
                <a:gd name="T82" fmla="*/ 283 w 980"/>
                <a:gd name="T83" fmla="*/ 529 h 2105"/>
                <a:gd name="T84" fmla="*/ 700 w 980"/>
                <a:gd name="T85" fmla="*/ 750 h 2105"/>
                <a:gd name="T86" fmla="*/ 561 w 980"/>
                <a:gd name="T87" fmla="*/ 1285 h 2105"/>
                <a:gd name="T88" fmla="*/ 386 w 980"/>
                <a:gd name="T89" fmla="*/ 1173 h 2105"/>
                <a:gd name="T90" fmla="*/ 490 w 980"/>
                <a:gd name="T91" fmla="*/ 845 h 2105"/>
                <a:gd name="T92" fmla="*/ 179 w 980"/>
                <a:gd name="T93" fmla="*/ 869 h 2105"/>
                <a:gd name="T94" fmla="*/ 140 w 980"/>
                <a:gd name="T95" fmla="*/ 985 h 2105"/>
                <a:gd name="T96" fmla="*/ 190 w 980"/>
                <a:gd name="T97" fmla="*/ 1105 h 2105"/>
                <a:gd name="T98" fmla="*/ 70 w 980"/>
                <a:gd name="T99" fmla="*/ 1055 h 2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0" h="2105">
                  <a:moveTo>
                    <a:pt x="0" y="1055"/>
                  </a:moveTo>
                  <a:cubicBezTo>
                    <a:pt x="0" y="2105"/>
                    <a:pt x="0" y="2105"/>
                    <a:pt x="0" y="2105"/>
                  </a:cubicBezTo>
                  <a:cubicBezTo>
                    <a:pt x="70" y="2105"/>
                    <a:pt x="70" y="2105"/>
                    <a:pt x="70" y="2105"/>
                  </a:cubicBezTo>
                  <a:cubicBezTo>
                    <a:pt x="70" y="1587"/>
                    <a:pt x="70" y="1587"/>
                    <a:pt x="70" y="1587"/>
                  </a:cubicBezTo>
                  <a:cubicBezTo>
                    <a:pt x="159" y="1735"/>
                    <a:pt x="318" y="1825"/>
                    <a:pt x="490" y="1825"/>
                  </a:cubicBezTo>
                  <a:cubicBezTo>
                    <a:pt x="662" y="1825"/>
                    <a:pt x="822" y="1735"/>
                    <a:pt x="910" y="1587"/>
                  </a:cubicBezTo>
                  <a:cubicBezTo>
                    <a:pt x="910" y="2105"/>
                    <a:pt x="910" y="2105"/>
                    <a:pt x="910" y="2105"/>
                  </a:cubicBezTo>
                  <a:cubicBezTo>
                    <a:pt x="980" y="2105"/>
                    <a:pt x="980" y="2105"/>
                    <a:pt x="980" y="2105"/>
                  </a:cubicBezTo>
                  <a:cubicBezTo>
                    <a:pt x="980" y="1055"/>
                    <a:pt x="980" y="1055"/>
                    <a:pt x="980" y="1055"/>
                  </a:cubicBezTo>
                  <a:cubicBezTo>
                    <a:pt x="980" y="1021"/>
                    <a:pt x="967" y="987"/>
                    <a:pt x="944" y="962"/>
                  </a:cubicBezTo>
                  <a:cubicBezTo>
                    <a:pt x="921" y="936"/>
                    <a:pt x="890" y="920"/>
                    <a:pt x="856" y="916"/>
                  </a:cubicBezTo>
                  <a:cubicBezTo>
                    <a:pt x="878" y="878"/>
                    <a:pt x="881" y="832"/>
                    <a:pt x="864" y="791"/>
                  </a:cubicBezTo>
                  <a:cubicBezTo>
                    <a:pt x="847" y="751"/>
                    <a:pt x="813" y="720"/>
                    <a:pt x="770" y="709"/>
                  </a:cubicBezTo>
                  <a:cubicBezTo>
                    <a:pt x="770" y="565"/>
                    <a:pt x="770" y="565"/>
                    <a:pt x="770" y="565"/>
                  </a:cubicBezTo>
                  <a:cubicBezTo>
                    <a:pt x="770" y="509"/>
                    <a:pt x="753" y="455"/>
                    <a:pt x="722" y="409"/>
                  </a:cubicBezTo>
                  <a:cubicBezTo>
                    <a:pt x="691" y="362"/>
                    <a:pt x="647" y="327"/>
                    <a:pt x="595" y="305"/>
                  </a:cubicBezTo>
                  <a:cubicBezTo>
                    <a:pt x="595" y="110"/>
                    <a:pt x="595" y="110"/>
                    <a:pt x="595" y="110"/>
                  </a:cubicBezTo>
                  <a:cubicBezTo>
                    <a:pt x="595" y="72"/>
                    <a:pt x="575" y="38"/>
                    <a:pt x="543" y="19"/>
                  </a:cubicBezTo>
                  <a:cubicBezTo>
                    <a:pt x="510" y="0"/>
                    <a:pt x="470" y="0"/>
                    <a:pt x="438" y="19"/>
                  </a:cubicBezTo>
                  <a:cubicBezTo>
                    <a:pt x="405" y="38"/>
                    <a:pt x="385" y="72"/>
                    <a:pt x="385" y="110"/>
                  </a:cubicBezTo>
                  <a:cubicBezTo>
                    <a:pt x="385" y="305"/>
                    <a:pt x="385" y="305"/>
                    <a:pt x="385" y="305"/>
                  </a:cubicBezTo>
                  <a:cubicBezTo>
                    <a:pt x="333" y="327"/>
                    <a:pt x="289" y="363"/>
                    <a:pt x="258" y="409"/>
                  </a:cubicBezTo>
                  <a:cubicBezTo>
                    <a:pt x="227" y="455"/>
                    <a:pt x="210" y="509"/>
                    <a:pt x="210" y="565"/>
                  </a:cubicBezTo>
                  <a:cubicBezTo>
                    <a:pt x="210" y="709"/>
                    <a:pt x="210" y="709"/>
                    <a:pt x="210" y="709"/>
                  </a:cubicBezTo>
                  <a:cubicBezTo>
                    <a:pt x="167" y="720"/>
                    <a:pt x="133" y="751"/>
                    <a:pt x="116" y="791"/>
                  </a:cubicBezTo>
                  <a:cubicBezTo>
                    <a:pt x="99" y="832"/>
                    <a:pt x="102" y="878"/>
                    <a:pt x="124" y="916"/>
                  </a:cubicBezTo>
                  <a:cubicBezTo>
                    <a:pt x="90" y="920"/>
                    <a:pt x="59" y="936"/>
                    <a:pt x="36" y="962"/>
                  </a:cubicBezTo>
                  <a:cubicBezTo>
                    <a:pt x="13" y="987"/>
                    <a:pt x="0" y="1021"/>
                    <a:pt x="0" y="1055"/>
                  </a:cubicBezTo>
                  <a:close/>
                  <a:moveTo>
                    <a:pt x="70" y="1176"/>
                  </a:moveTo>
                  <a:cubicBezTo>
                    <a:pt x="91" y="1189"/>
                    <a:pt x="115" y="1195"/>
                    <a:pt x="140" y="1195"/>
                  </a:cubicBezTo>
                  <a:cubicBezTo>
                    <a:pt x="147" y="1195"/>
                    <a:pt x="153" y="1195"/>
                    <a:pt x="160" y="1194"/>
                  </a:cubicBezTo>
                  <a:cubicBezTo>
                    <a:pt x="147" y="1215"/>
                    <a:pt x="140" y="1240"/>
                    <a:pt x="140" y="1265"/>
                  </a:cubicBezTo>
                  <a:cubicBezTo>
                    <a:pt x="140" y="1567"/>
                    <a:pt x="140" y="1567"/>
                    <a:pt x="140" y="1567"/>
                  </a:cubicBezTo>
                  <a:cubicBezTo>
                    <a:pt x="94" y="1498"/>
                    <a:pt x="70" y="1418"/>
                    <a:pt x="70" y="1335"/>
                  </a:cubicBezTo>
                  <a:lnTo>
                    <a:pt x="70" y="1176"/>
                  </a:lnTo>
                  <a:close/>
                  <a:moveTo>
                    <a:pt x="629" y="1385"/>
                  </a:moveTo>
                  <a:cubicBezTo>
                    <a:pt x="650" y="1398"/>
                    <a:pt x="674" y="1405"/>
                    <a:pt x="699" y="1405"/>
                  </a:cubicBezTo>
                  <a:cubicBezTo>
                    <a:pt x="724" y="1405"/>
                    <a:pt x="749" y="1399"/>
                    <a:pt x="770" y="1386"/>
                  </a:cubicBezTo>
                  <a:cubicBezTo>
                    <a:pt x="770" y="1648"/>
                    <a:pt x="770" y="1648"/>
                    <a:pt x="770" y="1648"/>
                  </a:cubicBezTo>
                  <a:cubicBezTo>
                    <a:pt x="729" y="1684"/>
                    <a:pt x="682" y="1713"/>
                    <a:pt x="630" y="1731"/>
                  </a:cubicBezTo>
                  <a:cubicBezTo>
                    <a:pt x="630" y="1405"/>
                    <a:pt x="630" y="1405"/>
                    <a:pt x="630" y="1405"/>
                  </a:cubicBezTo>
                  <a:cubicBezTo>
                    <a:pt x="630" y="1398"/>
                    <a:pt x="630" y="1392"/>
                    <a:pt x="629" y="1385"/>
                  </a:cubicBezTo>
                  <a:close/>
                  <a:moveTo>
                    <a:pt x="770" y="1265"/>
                  </a:moveTo>
                  <a:cubicBezTo>
                    <a:pt x="770" y="1284"/>
                    <a:pt x="763" y="1301"/>
                    <a:pt x="750" y="1314"/>
                  </a:cubicBezTo>
                  <a:cubicBezTo>
                    <a:pt x="736" y="1328"/>
                    <a:pt x="719" y="1335"/>
                    <a:pt x="700" y="1335"/>
                  </a:cubicBezTo>
                  <a:cubicBezTo>
                    <a:pt x="681" y="1335"/>
                    <a:pt x="664" y="1328"/>
                    <a:pt x="651" y="1314"/>
                  </a:cubicBezTo>
                  <a:cubicBezTo>
                    <a:pt x="637" y="1301"/>
                    <a:pt x="630" y="1284"/>
                    <a:pt x="630" y="1265"/>
                  </a:cubicBezTo>
                  <a:cubicBezTo>
                    <a:pt x="630" y="1246"/>
                    <a:pt x="637" y="1229"/>
                    <a:pt x="651" y="1215"/>
                  </a:cubicBezTo>
                  <a:cubicBezTo>
                    <a:pt x="664" y="1202"/>
                    <a:pt x="681" y="1195"/>
                    <a:pt x="700" y="1195"/>
                  </a:cubicBezTo>
                  <a:cubicBezTo>
                    <a:pt x="719" y="1195"/>
                    <a:pt x="736" y="1202"/>
                    <a:pt x="749" y="1216"/>
                  </a:cubicBezTo>
                  <a:cubicBezTo>
                    <a:pt x="763" y="1229"/>
                    <a:pt x="770" y="1246"/>
                    <a:pt x="770" y="1265"/>
                  </a:cubicBezTo>
                  <a:close/>
                  <a:moveTo>
                    <a:pt x="490" y="1335"/>
                  </a:moveTo>
                  <a:cubicBezTo>
                    <a:pt x="509" y="1335"/>
                    <a:pt x="526" y="1342"/>
                    <a:pt x="540" y="1355"/>
                  </a:cubicBezTo>
                  <a:cubicBezTo>
                    <a:pt x="553" y="1369"/>
                    <a:pt x="560" y="1386"/>
                    <a:pt x="560" y="1405"/>
                  </a:cubicBezTo>
                  <a:cubicBezTo>
                    <a:pt x="560" y="1424"/>
                    <a:pt x="553" y="1441"/>
                    <a:pt x="540" y="1454"/>
                  </a:cubicBezTo>
                  <a:cubicBezTo>
                    <a:pt x="526" y="1468"/>
                    <a:pt x="509" y="1475"/>
                    <a:pt x="490" y="1475"/>
                  </a:cubicBezTo>
                  <a:cubicBezTo>
                    <a:pt x="471" y="1475"/>
                    <a:pt x="454" y="1468"/>
                    <a:pt x="441" y="1454"/>
                  </a:cubicBezTo>
                  <a:cubicBezTo>
                    <a:pt x="427" y="1441"/>
                    <a:pt x="420" y="1424"/>
                    <a:pt x="420" y="1405"/>
                  </a:cubicBezTo>
                  <a:cubicBezTo>
                    <a:pt x="420" y="1386"/>
                    <a:pt x="427" y="1369"/>
                    <a:pt x="441" y="1356"/>
                  </a:cubicBezTo>
                  <a:cubicBezTo>
                    <a:pt x="454" y="1342"/>
                    <a:pt x="471" y="1335"/>
                    <a:pt x="490" y="1335"/>
                  </a:cubicBezTo>
                  <a:close/>
                  <a:moveTo>
                    <a:pt x="210" y="1386"/>
                  </a:moveTo>
                  <a:cubicBezTo>
                    <a:pt x="231" y="1399"/>
                    <a:pt x="255" y="1405"/>
                    <a:pt x="280" y="1405"/>
                  </a:cubicBezTo>
                  <a:cubicBezTo>
                    <a:pt x="305" y="1405"/>
                    <a:pt x="329" y="1399"/>
                    <a:pt x="350" y="1386"/>
                  </a:cubicBezTo>
                  <a:cubicBezTo>
                    <a:pt x="350" y="1731"/>
                    <a:pt x="350" y="1731"/>
                    <a:pt x="350" y="1731"/>
                  </a:cubicBezTo>
                  <a:cubicBezTo>
                    <a:pt x="298" y="1713"/>
                    <a:pt x="251" y="1684"/>
                    <a:pt x="210" y="1648"/>
                  </a:cubicBezTo>
                  <a:lnTo>
                    <a:pt x="210" y="1386"/>
                  </a:lnTo>
                  <a:close/>
                  <a:moveTo>
                    <a:pt x="280" y="1335"/>
                  </a:moveTo>
                  <a:cubicBezTo>
                    <a:pt x="261" y="1335"/>
                    <a:pt x="244" y="1328"/>
                    <a:pt x="231" y="1314"/>
                  </a:cubicBezTo>
                  <a:cubicBezTo>
                    <a:pt x="217" y="1301"/>
                    <a:pt x="210" y="1284"/>
                    <a:pt x="210" y="1265"/>
                  </a:cubicBezTo>
                  <a:cubicBezTo>
                    <a:pt x="210" y="1246"/>
                    <a:pt x="217" y="1229"/>
                    <a:pt x="231" y="1215"/>
                  </a:cubicBezTo>
                  <a:cubicBezTo>
                    <a:pt x="244" y="1202"/>
                    <a:pt x="261" y="1195"/>
                    <a:pt x="280" y="1195"/>
                  </a:cubicBezTo>
                  <a:cubicBezTo>
                    <a:pt x="299" y="1195"/>
                    <a:pt x="316" y="1202"/>
                    <a:pt x="330" y="1215"/>
                  </a:cubicBezTo>
                  <a:cubicBezTo>
                    <a:pt x="343" y="1229"/>
                    <a:pt x="350" y="1246"/>
                    <a:pt x="350" y="1265"/>
                  </a:cubicBezTo>
                  <a:cubicBezTo>
                    <a:pt x="350" y="1284"/>
                    <a:pt x="343" y="1301"/>
                    <a:pt x="329" y="1314"/>
                  </a:cubicBezTo>
                  <a:cubicBezTo>
                    <a:pt x="316" y="1328"/>
                    <a:pt x="299" y="1335"/>
                    <a:pt x="280" y="1335"/>
                  </a:cubicBezTo>
                  <a:close/>
                  <a:moveTo>
                    <a:pt x="420" y="1749"/>
                  </a:moveTo>
                  <a:cubicBezTo>
                    <a:pt x="420" y="1526"/>
                    <a:pt x="420" y="1526"/>
                    <a:pt x="420" y="1526"/>
                  </a:cubicBezTo>
                  <a:cubicBezTo>
                    <a:pt x="441" y="1539"/>
                    <a:pt x="465" y="1545"/>
                    <a:pt x="490" y="1545"/>
                  </a:cubicBezTo>
                  <a:cubicBezTo>
                    <a:pt x="515" y="1545"/>
                    <a:pt x="539" y="1539"/>
                    <a:pt x="560" y="1526"/>
                  </a:cubicBezTo>
                  <a:cubicBezTo>
                    <a:pt x="560" y="1749"/>
                    <a:pt x="560" y="1749"/>
                    <a:pt x="560" y="1749"/>
                  </a:cubicBezTo>
                  <a:cubicBezTo>
                    <a:pt x="514" y="1757"/>
                    <a:pt x="466" y="1757"/>
                    <a:pt x="420" y="1749"/>
                  </a:cubicBezTo>
                  <a:close/>
                  <a:moveTo>
                    <a:pt x="840" y="1567"/>
                  </a:moveTo>
                  <a:cubicBezTo>
                    <a:pt x="840" y="1273"/>
                    <a:pt x="840" y="1273"/>
                    <a:pt x="840" y="1273"/>
                  </a:cubicBezTo>
                  <a:cubicBezTo>
                    <a:pt x="840" y="1273"/>
                    <a:pt x="840" y="1273"/>
                    <a:pt x="840" y="1273"/>
                  </a:cubicBezTo>
                  <a:cubicBezTo>
                    <a:pt x="840" y="1270"/>
                    <a:pt x="840" y="1268"/>
                    <a:pt x="840" y="1265"/>
                  </a:cubicBezTo>
                  <a:cubicBezTo>
                    <a:pt x="840" y="1240"/>
                    <a:pt x="833" y="1215"/>
                    <a:pt x="820" y="1194"/>
                  </a:cubicBezTo>
                  <a:cubicBezTo>
                    <a:pt x="827" y="1195"/>
                    <a:pt x="833" y="1195"/>
                    <a:pt x="840" y="1195"/>
                  </a:cubicBezTo>
                  <a:cubicBezTo>
                    <a:pt x="865" y="1195"/>
                    <a:pt x="889" y="1189"/>
                    <a:pt x="910" y="1176"/>
                  </a:cubicBezTo>
                  <a:cubicBezTo>
                    <a:pt x="910" y="1335"/>
                    <a:pt x="910" y="1335"/>
                    <a:pt x="910" y="1335"/>
                  </a:cubicBezTo>
                  <a:cubicBezTo>
                    <a:pt x="910" y="1418"/>
                    <a:pt x="886" y="1498"/>
                    <a:pt x="840" y="1567"/>
                  </a:cubicBezTo>
                  <a:close/>
                  <a:moveTo>
                    <a:pt x="910" y="1055"/>
                  </a:moveTo>
                  <a:cubicBezTo>
                    <a:pt x="910" y="1074"/>
                    <a:pt x="903" y="1091"/>
                    <a:pt x="890" y="1105"/>
                  </a:cubicBezTo>
                  <a:cubicBezTo>
                    <a:pt x="876" y="1118"/>
                    <a:pt x="859" y="1125"/>
                    <a:pt x="840" y="1125"/>
                  </a:cubicBezTo>
                  <a:cubicBezTo>
                    <a:pt x="821" y="1125"/>
                    <a:pt x="804" y="1118"/>
                    <a:pt x="791" y="1105"/>
                  </a:cubicBezTo>
                  <a:cubicBezTo>
                    <a:pt x="777" y="1091"/>
                    <a:pt x="770" y="1074"/>
                    <a:pt x="770" y="1055"/>
                  </a:cubicBezTo>
                  <a:cubicBezTo>
                    <a:pt x="770" y="1036"/>
                    <a:pt x="777" y="1019"/>
                    <a:pt x="791" y="1006"/>
                  </a:cubicBezTo>
                  <a:cubicBezTo>
                    <a:pt x="804" y="992"/>
                    <a:pt x="821" y="985"/>
                    <a:pt x="840" y="985"/>
                  </a:cubicBezTo>
                  <a:cubicBezTo>
                    <a:pt x="859" y="985"/>
                    <a:pt x="876" y="992"/>
                    <a:pt x="889" y="1006"/>
                  </a:cubicBezTo>
                  <a:cubicBezTo>
                    <a:pt x="903" y="1019"/>
                    <a:pt x="910" y="1036"/>
                    <a:pt x="910" y="1055"/>
                  </a:cubicBezTo>
                  <a:close/>
                  <a:moveTo>
                    <a:pt x="805" y="845"/>
                  </a:moveTo>
                  <a:cubicBezTo>
                    <a:pt x="805" y="870"/>
                    <a:pt x="792" y="893"/>
                    <a:pt x="770" y="906"/>
                  </a:cubicBezTo>
                  <a:cubicBezTo>
                    <a:pt x="770" y="784"/>
                    <a:pt x="770" y="784"/>
                    <a:pt x="770" y="784"/>
                  </a:cubicBezTo>
                  <a:cubicBezTo>
                    <a:pt x="792" y="797"/>
                    <a:pt x="805" y="820"/>
                    <a:pt x="805" y="845"/>
                  </a:cubicBezTo>
                  <a:close/>
                  <a:moveTo>
                    <a:pt x="455" y="209"/>
                  </a:moveTo>
                  <a:cubicBezTo>
                    <a:pt x="478" y="217"/>
                    <a:pt x="502" y="217"/>
                    <a:pt x="525" y="209"/>
                  </a:cubicBezTo>
                  <a:cubicBezTo>
                    <a:pt x="525" y="565"/>
                    <a:pt x="525" y="565"/>
                    <a:pt x="525" y="565"/>
                  </a:cubicBezTo>
                  <a:cubicBezTo>
                    <a:pt x="525" y="584"/>
                    <a:pt x="509" y="600"/>
                    <a:pt x="490" y="600"/>
                  </a:cubicBezTo>
                  <a:cubicBezTo>
                    <a:pt x="471" y="600"/>
                    <a:pt x="455" y="584"/>
                    <a:pt x="455" y="565"/>
                  </a:cubicBezTo>
                  <a:lnTo>
                    <a:pt x="455" y="209"/>
                  </a:lnTo>
                  <a:close/>
                  <a:moveTo>
                    <a:pt x="490" y="75"/>
                  </a:moveTo>
                  <a:cubicBezTo>
                    <a:pt x="504" y="75"/>
                    <a:pt x="517" y="84"/>
                    <a:pt x="522" y="97"/>
                  </a:cubicBezTo>
                  <a:cubicBezTo>
                    <a:pt x="528" y="110"/>
                    <a:pt x="525" y="125"/>
                    <a:pt x="515" y="135"/>
                  </a:cubicBezTo>
                  <a:cubicBezTo>
                    <a:pt x="505" y="145"/>
                    <a:pt x="490" y="148"/>
                    <a:pt x="477" y="142"/>
                  </a:cubicBezTo>
                  <a:cubicBezTo>
                    <a:pt x="464" y="137"/>
                    <a:pt x="455" y="124"/>
                    <a:pt x="455" y="110"/>
                  </a:cubicBezTo>
                  <a:cubicBezTo>
                    <a:pt x="455" y="91"/>
                    <a:pt x="471" y="75"/>
                    <a:pt x="490" y="75"/>
                  </a:cubicBezTo>
                  <a:close/>
                  <a:moveTo>
                    <a:pt x="385" y="383"/>
                  </a:moveTo>
                  <a:cubicBezTo>
                    <a:pt x="385" y="565"/>
                    <a:pt x="385" y="565"/>
                    <a:pt x="385" y="565"/>
                  </a:cubicBezTo>
                  <a:cubicBezTo>
                    <a:pt x="385" y="603"/>
                    <a:pt x="405" y="637"/>
                    <a:pt x="438" y="656"/>
                  </a:cubicBezTo>
                  <a:cubicBezTo>
                    <a:pt x="470" y="675"/>
                    <a:pt x="510" y="675"/>
                    <a:pt x="543" y="656"/>
                  </a:cubicBezTo>
                  <a:cubicBezTo>
                    <a:pt x="575" y="637"/>
                    <a:pt x="595" y="603"/>
                    <a:pt x="595" y="565"/>
                  </a:cubicBezTo>
                  <a:cubicBezTo>
                    <a:pt x="595" y="383"/>
                    <a:pt x="595" y="383"/>
                    <a:pt x="595" y="383"/>
                  </a:cubicBezTo>
                  <a:cubicBezTo>
                    <a:pt x="649" y="414"/>
                    <a:pt x="686" y="467"/>
                    <a:pt x="697" y="529"/>
                  </a:cubicBezTo>
                  <a:cubicBezTo>
                    <a:pt x="708" y="590"/>
                    <a:pt x="691" y="653"/>
                    <a:pt x="651" y="700"/>
                  </a:cubicBezTo>
                  <a:cubicBezTo>
                    <a:pt x="611" y="748"/>
                    <a:pt x="552" y="775"/>
                    <a:pt x="490" y="775"/>
                  </a:cubicBezTo>
                  <a:cubicBezTo>
                    <a:pt x="428" y="775"/>
                    <a:pt x="369" y="748"/>
                    <a:pt x="329" y="700"/>
                  </a:cubicBezTo>
                  <a:cubicBezTo>
                    <a:pt x="289" y="653"/>
                    <a:pt x="272" y="590"/>
                    <a:pt x="283" y="529"/>
                  </a:cubicBezTo>
                  <a:cubicBezTo>
                    <a:pt x="294" y="467"/>
                    <a:pt x="331" y="414"/>
                    <a:pt x="385" y="383"/>
                  </a:cubicBezTo>
                  <a:close/>
                  <a:moveTo>
                    <a:pt x="490" y="845"/>
                  </a:moveTo>
                  <a:cubicBezTo>
                    <a:pt x="570" y="845"/>
                    <a:pt x="647" y="810"/>
                    <a:pt x="700" y="750"/>
                  </a:cubicBezTo>
                  <a:cubicBezTo>
                    <a:pt x="700" y="1125"/>
                    <a:pt x="700" y="1125"/>
                    <a:pt x="700" y="1125"/>
                  </a:cubicBezTo>
                  <a:cubicBezTo>
                    <a:pt x="659" y="1125"/>
                    <a:pt x="621" y="1143"/>
                    <a:pt x="594" y="1173"/>
                  </a:cubicBezTo>
                  <a:cubicBezTo>
                    <a:pt x="568" y="1204"/>
                    <a:pt x="556" y="1244"/>
                    <a:pt x="561" y="1285"/>
                  </a:cubicBezTo>
                  <a:cubicBezTo>
                    <a:pt x="540" y="1272"/>
                    <a:pt x="515" y="1265"/>
                    <a:pt x="490" y="1265"/>
                  </a:cubicBezTo>
                  <a:cubicBezTo>
                    <a:pt x="465" y="1265"/>
                    <a:pt x="440" y="1272"/>
                    <a:pt x="419" y="1285"/>
                  </a:cubicBezTo>
                  <a:cubicBezTo>
                    <a:pt x="424" y="1244"/>
                    <a:pt x="412" y="1204"/>
                    <a:pt x="386" y="1173"/>
                  </a:cubicBezTo>
                  <a:cubicBezTo>
                    <a:pt x="359" y="1143"/>
                    <a:pt x="321" y="1125"/>
                    <a:pt x="280" y="1125"/>
                  </a:cubicBezTo>
                  <a:cubicBezTo>
                    <a:pt x="280" y="750"/>
                    <a:pt x="280" y="750"/>
                    <a:pt x="280" y="750"/>
                  </a:cubicBezTo>
                  <a:cubicBezTo>
                    <a:pt x="333" y="810"/>
                    <a:pt x="410" y="845"/>
                    <a:pt x="490" y="845"/>
                  </a:cubicBezTo>
                  <a:close/>
                  <a:moveTo>
                    <a:pt x="210" y="784"/>
                  </a:moveTo>
                  <a:cubicBezTo>
                    <a:pt x="210" y="906"/>
                    <a:pt x="210" y="906"/>
                    <a:pt x="210" y="906"/>
                  </a:cubicBezTo>
                  <a:cubicBezTo>
                    <a:pt x="196" y="897"/>
                    <a:pt x="185" y="884"/>
                    <a:pt x="179" y="869"/>
                  </a:cubicBezTo>
                  <a:cubicBezTo>
                    <a:pt x="174" y="853"/>
                    <a:pt x="174" y="837"/>
                    <a:pt x="179" y="821"/>
                  </a:cubicBezTo>
                  <a:cubicBezTo>
                    <a:pt x="185" y="806"/>
                    <a:pt x="196" y="793"/>
                    <a:pt x="210" y="784"/>
                  </a:cubicBezTo>
                  <a:close/>
                  <a:moveTo>
                    <a:pt x="140" y="985"/>
                  </a:moveTo>
                  <a:cubicBezTo>
                    <a:pt x="159" y="985"/>
                    <a:pt x="176" y="992"/>
                    <a:pt x="190" y="1006"/>
                  </a:cubicBezTo>
                  <a:cubicBezTo>
                    <a:pt x="203" y="1019"/>
                    <a:pt x="210" y="1036"/>
                    <a:pt x="210" y="1055"/>
                  </a:cubicBezTo>
                  <a:cubicBezTo>
                    <a:pt x="210" y="1074"/>
                    <a:pt x="203" y="1091"/>
                    <a:pt x="190" y="1105"/>
                  </a:cubicBezTo>
                  <a:cubicBezTo>
                    <a:pt x="176" y="1118"/>
                    <a:pt x="159" y="1125"/>
                    <a:pt x="140" y="1125"/>
                  </a:cubicBezTo>
                  <a:cubicBezTo>
                    <a:pt x="121" y="1125"/>
                    <a:pt x="104" y="1118"/>
                    <a:pt x="91" y="1105"/>
                  </a:cubicBezTo>
                  <a:cubicBezTo>
                    <a:pt x="77" y="1091"/>
                    <a:pt x="70" y="1074"/>
                    <a:pt x="70" y="1055"/>
                  </a:cubicBezTo>
                  <a:cubicBezTo>
                    <a:pt x="70" y="1036"/>
                    <a:pt x="77" y="1019"/>
                    <a:pt x="91" y="1006"/>
                  </a:cubicBezTo>
                  <a:cubicBezTo>
                    <a:pt x="104" y="992"/>
                    <a:pt x="121" y="985"/>
                    <a:pt x="140" y="9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5" name="Group 54" descr="" title="">
            <a:extLst>
              <a:ext uri="{FF2B5EF4-FFF2-40B4-BE49-F238E27FC236}">
                <a16:creationId xmlns:a16="http://schemas.microsoft.com/office/drawing/2014/main" id="{3A006222-3BC4-5E8B-D2FC-1171264DEE21}"/>
              </a:ext>
            </a:extLst>
          </p:cNvPr>
          <p:cNvGrpSpPr/>
          <p:nvPr/>
        </p:nvGrpSpPr>
        <p:grpSpPr>
          <a:xfrm>
            <a:off x="2014230" y="1371600"/>
            <a:ext cx="838200" cy="838200"/>
            <a:chOff x="2014230" y="1371600"/>
            <a:chExt cx="838200" cy="838200"/>
          </a:xfrm>
        </p:grpSpPr>
        <p:sp>
          <p:nvSpPr>
            <p:cNvPr id="16" name="Oval 15" descr="" title="">
              <a:extLst>
                <a:ext uri="{FF2B5EF4-FFF2-40B4-BE49-F238E27FC236}">
                  <a16:creationId xmlns:a16="http://schemas.microsoft.com/office/drawing/2014/main" id="{6441FF40-E4BD-115F-375F-75FB5B83D9D3}"/>
                </a:ext>
              </a:extLst>
            </p:cNvPr>
            <p:cNvSpPr/>
            <p:nvPr/>
          </p:nvSpPr>
          <p:spPr>
            <a:xfrm>
              <a:off x="2014230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8" name="Group 47" descr="" title="">
              <a:extLst>
                <a:ext uri="{FF2B5EF4-FFF2-40B4-BE49-F238E27FC236}">
                  <a16:creationId xmlns:a16="http://schemas.microsoft.com/office/drawing/2014/main" id="{2D5B0DA6-C215-1455-A03D-50587C011D59}"/>
                </a:ext>
              </a:extLst>
            </p:cNvPr>
            <p:cNvGrpSpPr/>
            <p:nvPr/>
          </p:nvGrpSpPr>
          <p:grpSpPr>
            <a:xfrm>
              <a:off x="2134513" y="1522031"/>
              <a:ext cx="536675" cy="537339"/>
              <a:chOff x="-8001000" y="977900"/>
              <a:chExt cx="5132387" cy="5138738"/>
            </a:xfrm>
            <a:solidFill>
              <a:schemeClr val="bg1"/>
            </a:solidFill>
          </p:grpSpPr>
          <p:sp>
            <p:nvSpPr>
              <p:cNvPr id="37" name="Freeform 18" descr="" title="">
                <a:extLst>
                  <a:ext uri="{FF2B5EF4-FFF2-40B4-BE49-F238E27FC236}">
                    <a16:creationId xmlns:a16="http://schemas.microsoft.com/office/drawing/2014/main" id="{6784BCCE-E991-4E91-4D64-4DF3E743F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01000" y="977900"/>
                <a:ext cx="5132387" cy="5138738"/>
              </a:xfrm>
              <a:custGeom>
                <a:avLst/>
                <a:gdLst>
                  <a:gd name="T0" fmla="*/ 1925 w 2170"/>
                  <a:gd name="T1" fmla="*/ 70 h 2173"/>
                  <a:gd name="T2" fmla="*/ 1575 w 2170"/>
                  <a:gd name="T3" fmla="*/ 70 h 2173"/>
                  <a:gd name="T4" fmla="*/ 1225 w 2170"/>
                  <a:gd name="T5" fmla="*/ 70 h 2173"/>
                  <a:gd name="T6" fmla="*/ 875 w 2170"/>
                  <a:gd name="T7" fmla="*/ 70 h 2173"/>
                  <a:gd name="T8" fmla="*/ 630 w 2170"/>
                  <a:gd name="T9" fmla="*/ 3 h 2173"/>
                  <a:gd name="T10" fmla="*/ 455 w 2170"/>
                  <a:gd name="T11" fmla="*/ 843 h 2173"/>
                  <a:gd name="T12" fmla="*/ 455 w 2170"/>
                  <a:gd name="T13" fmla="*/ 1753 h 2173"/>
                  <a:gd name="T14" fmla="*/ 630 w 2170"/>
                  <a:gd name="T15" fmla="*/ 1823 h 2173"/>
                  <a:gd name="T16" fmla="*/ 350 w 2170"/>
                  <a:gd name="T17" fmla="*/ 1998 h 2173"/>
                  <a:gd name="T18" fmla="*/ 1995 w 2170"/>
                  <a:gd name="T19" fmla="*/ 2173 h 2173"/>
                  <a:gd name="T20" fmla="*/ 2170 w 2170"/>
                  <a:gd name="T21" fmla="*/ 3 h 2173"/>
                  <a:gd name="T22" fmla="*/ 70 w 2170"/>
                  <a:gd name="T23" fmla="*/ 1298 h 2173"/>
                  <a:gd name="T24" fmla="*/ 840 w 2170"/>
                  <a:gd name="T25" fmla="*/ 1298 h 2173"/>
                  <a:gd name="T26" fmla="*/ 70 w 2170"/>
                  <a:gd name="T27" fmla="*/ 1298 h 2173"/>
                  <a:gd name="T28" fmla="*/ 420 w 2170"/>
                  <a:gd name="T29" fmla="*/ 1998 h 2173"/>
                  <a:gd name="T30" fmla="*/ 1820 w 2170"/>
                  <a:gd name="T31" fmla="*/ 1893 h 2173"/>
                  <a:gd name="T32" fmla="*/ 1855 w 2170"/>
                  <a:gd name="T33" fmla="*/ 2103 h 2173"/>
                  <a:gd name="T34" fmla="*/ 1540 w 2170"/>
                  <a:gd name="T35" fmla="*/ 1823 h 2173"/>
                  <a:gd name="T36" fmla="*/ 1680 w 2170"/>
                  <a:gd name="T37" fmla="*/ 1293 h 2173"/>
                  <a:gd name="T38" fmla="*/ 1540 w 2170"/>
                  <a:gd name="T39" fmla="*/ 1823 h 2173"/>
                  <a:gd name="T40" fmla="*/ 1330 w 2170"/>
                  <a:gd name="T41" fmla="*/ 1823 h 2173"/>
                  <a:gd name="T42" fmla="*/ 1470 w 2170"/>
                  <a:gd name="T43" fmla="*/ 1417 h 2173"/>
                  <a:gd name="T44" fmla="*/ 1260 w 2170"/>
                  <a:gd name="T45" fmla="*/ 1823 h 2173"/>
                  <a:gd name="T46" fmla="*/ 1120 w 2170"/>
                  <a:gd name="T47" fmla="*/ 1417 h 2173"/>
                  <a:gd name="T48" fmla="*/ 1260 w 2170"/>
                  <a:gd name="T49" fmla="*/ 1823 h 2173"/>
                  <a:gd name="T50" fmla="*/ 910 w 2170"/>
                  <a:gd name="T51" fmla="*/ 1823 h 2173"/>
                  <a:gd name="T52" fmla="*/ 1050 w 2170"/>
                  <a:gd name="T53" fmla="*/ 1487 h 2173"/>
                  <a:gd name="T54" fmla="*/ 2100 w 2170"/>
                  <a:gd name="T55" fmla="*/ 1998 h 2173"/>
                  <a:gd name="T56" fmla="*/ 1890 w 2170"/>
                  <a:gd name="T57" fmla="*/ 1998 h 2173"/>
                  <a:gd name="T58" fmla="*/ 1750 w 2170"/>
                  <a:gd name="T59" fmla="*/ 1823 h 2173"/>
                  <a:gd name="T60" fmla="*/ 1854 w 2170"/>
                  <a:gd name="T61" fmla="*/ 1136 h 2173"/>
                  <a:gd name="T62" fmla="*/ 2036 w 2170"/>
                  <a:gd name="T63" fmla="*/ 907 h 2173"/>
                  <a:gd name="T64" fmla="*/ 1804 w 2170"/>
                  <a:gd name="T65" fmla="*/ 1087 h 2173"/>
                  <a:gd name="T66" fmla="*/ 1295 w 2170"/>
                  <a:gd name="T67" fmla="*/ 1143 h 2173"/>
                  <a:gd name="T68" fmla="*/ 840 w 2170"/>
                  <a:gd name="T69" fmla="*/ 1823 h 2173"/>
                  <a:gd name="T70" fmla="*/ 700 w 2170"/>
                  <a:gd name="T71" fmla="*/ 1681 h 2173"/>
                  <a:gd name="T72" fmla="*/ 700 w 2170"/>
                  <a:gd name="T73" fmla="*/ 915 h 2173"/>
                  <a:gd name="T74" fmla="*/ 875 w 2170"/>
                  <a:gd name="T75" fmla="*/ 146 h 2173"/>
                  <a:gd name="T76" fmla="*/ 1225 w 2170"/>
                  <a:gd name="T77" fmla="*/ 146 h 2173"/>
                  <a:gd name="T78" fmla="*/ 1575 w 2170"/>
                  <a:gd name="T79" fmla="*/ 146 h 2173"/>
                  <a:gd name="T80" fmla="*/ 1925 w 2170"/>
                  <a:gd name="T81" fmla="*/ 146 h 2173"/>
                  <a:gd name="T82" fmla="*/ 2100 w 2170"/>
                  <a:gd name="T83" fmla="*/ 1998 h 2173"/>
                  <a:gd name="T84" fmla="*/ 1954 w 2170"/>
                  <a:gd name="T85" fmla="*/ 989 h 2173"/>
                  <a:gd name="T86" fmla="*/ 1824 w 2170"/>
                  <a:gd name="T87" fmla="*/ 1008 h 2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70" h="2173">
                    <a:moveTo>
                      <a:pt x="2093" y="3"/>
                    </a:moveTo>
                    <a:cubicBezTo>
                      <a:pt x="1925" y="70"/>
                      <a:pt x="1925" y="70"/>
                      <a:pt x="1925" y="70"/>
                    </a:cubicBezTo>
                    <a:cubicBezTo>
                      <a:pt x="1750" y="0"/>
                      <a:pt x="1750" y="0"/>
                      <a:pt x="1750" y="0"/>
                    </a:cubicBezTo>
                    <a:cubicBezTo>
                      <a:pt x="1575" y="70"/>
                      <a:pt x="1575" y="70"/>
                      <a:pt x="1575" y="70"/>
                    </a:cubicBezTo>
                    <a:cubicBezTo>
                      <a:pt x="1400" y="0"/>
                      <a:pt x="1400" y="0"/>
                      <a:pt x="1400" y="0"/>
                    </a:cubicBezTo>
                    <a:cubicBezTo>
                      <a:pt x="1225" y="70"/>
                      <a:pt x="1225" y="70"/>
                      <a:pt x="1225" y="70"/>
                    </a:cubicBezTo>
                    <a:cubicBezTo>
                      <a:pt x="1050" y="0"/>
                      <a:pt x="1050" y="0"/>
                      <a:pt x="1050" y="0"/>
                    </a:cubicBezTo>
                    <a:cubicBezTo>
                      <a:pt x="875" y="70"/>
                      <a:pt x="875" y="70"/>
                      <a:pt x="875" y="70"/>
                    </a:cubicBezTo>
                    <a:cubicBezTo>
                      <a:pt x="707" y="3"/>
                      <a:pt x="707" y="3"/>
                      <a:pt x="707" y="3"/>
                    </a:cubicBezTo>
                    <a:cubicBezTo>
                      <a:pt x="630" y="3"/>
                      <a:pt x="630" y="3"/>
                      <a:pt x="630" y="3"/>
                    </a:cubicBezTo>
                    <a:cubicBezTo>
                      <a:pt x="630" y="878"/>
                      <a:pt x="630" y="878"/>
                      <a:pt x="630" y="878"/>
                    </a:cubicBezTo>
                    <a:cubicBezTo>
                      <a:pt x="576" y="856"/>
                      <a:pt x="517" y="843"/>
                      <a:pt x="455" y="843"/>
                    </a:cubicBezTo>
                    <a:cubicBezTo>
                      <a:pt x="204" y="843"/>
                      <a:pt x="0" y="1047"/>
                      <a:pt x="0" y="1298"/>
                    </a:cubicBezTo>
                    <a:cubicBezTo>
                      <a:pt x="0" y="1549"/>
                      <a:pt x="204" y="1753"/>
                      <a:pt x="455" y="1753"/>
                    </a:cubicBezTo>
                    <a:cubicBezTo>
                      <a:pt x="517" y="1753"/>
                      <a:pt x="576" y="1740"/>
                      <a:pt x="630" y="1718"/>
                    </a:cubicBezTo>
                    <a:cubicBezTo>
                      <a:pt x="630" y="1823"/>
                      <a:pt x="630" y="1823"/>
                      <a:pt x="630" y="1823"/>
                    </a:cubicBezTo>
                    <a:cubicBezTo>
                      <a:pt x="350" y="1823"/>
                      <a:pt x="350" y="1823"/>
                      <a:pt x="350" y="1823"/>
                    </a:cubicBezTo>
                    <a:cubicBezTo>
                      <a:pt x="350" y="1998"/>
                      <a:pt x="350" y="1998"/>
                      <a:pt x="350" y="1998"/>
                    </a:cubicBezTo>
                    <a:cubicBezTo>
                      <a:pt x="350" y="2095"/>
                      <a:pt x="429" y="2173"/>
                      <a:pt x="525" y="2173"/>
                    </a:cubicBezTo>
                    <a:cubicBezTo>
                      <a:pt x="1995" y="2173"/>
                      <a:pt x="1995" y="2173"/>
                      <a:pt x="1995" y="2173"/>
                    </a:cubicBezTo>
                    <a:cubicBezTo>
                      <a:pt x="2092" y="2173"/>
                      <a:pt x="2170" y="2095"/>
                      <a:pt x="2170" y="1998"/>
                    </a:cubicBezTo>
                    <a:cubicBezTo>
                      <a:pt x="2170" y="3"/>
                      <a:pt x="2170" y="3"/>
                      <a:pt x="2170" y="3"/>
                    </a:cubicBezTo>
                    <a:lnTo>
                      <a:pt x="2093" y="3"/>
                    </a:lnTo>
                    <a:close/>
                    <a:moveTo>
                      <a:pt x="70" y="1298"/>
                    </a:moveTo>
                    <a:cubicBezTo>
                      <a:pt x="70" y="1086"/>
                      <a:pt x="243" y="913"/>
                      <a:pt x="455" y="913"/>
                    </a:cubicBezTo>
                    <a:cubicBezTo>
                      <a:pt x="667" y="913"/>
                      <a:pt x="840" y="1086"/>
                      <a:pt x="840" y="1298"/>
                    </a:cubicBezTo>
                    <a:cubicBezTo>
                      <a:pt x="840" y="1510"/>
                      <a:pt x="667" y="1683"/>
                      <a:pt x="455" y="1683"/>
                    </a:cubicBezTo>
                    <a:cubicBezTo>
                      <a:pt x="243" y="1683"/>
                      <a:pt x="70" y="1510"/>
                      <a:pt x="70" y="1298"/>
                    </a:cubicBezTo>
                    <a:close/>
                    <a:moveTo>
                      <a:pt x="525" y="2103"/>
                    </a:moveTo>
                    <a:cubicBezTo>
                      <a:pt x="467" y="2103"/>
                      <a:pt x="420" y="2056"/>
                      <a:pt x="420" y="1998"/>
                    </a:cubicBezTo>
                    <a:cubicBezTo>
                      <a:pt x="420" y="1893"/>
                      <a:pt x="420" y="1893"/>
                      <a:pt x="420" y="1893"/>
                    </a:cubicBezTo>
                    <a:cubicBezTo>
                      <a:pt x="1820" y="1893"/>
                      <a:pt x="1820" y="1893"/>
                      <a:pt x="1820" y="1893"/>
                    </a:cubicBezTo>
                    <a:cubicBezTo>
                      <a:pt x="1820" y="1998"/>
                      <a:pt x="1820" y="1998"/>
                      <a:pt x="1820" y="1998"/>
                    </a:cubicBezTo>
                    <a:cubicBezTo>
                      <a:pt x="1820" y="2037"/>
                      <a:pt x="1833" y="2074"/>
                      <a:pt x="1855" y="2103"/>
                    </a:cubicBezTo>
                    <a:lnTo>
                      <a:pt x="525" y="2103"/>
                    </a:lnTo>
                    <a:close/>
                    <a:moveTo>
                      <a:pt x="1540" y="1823"/>
                    </a:moveTo>
                    <a:cubicBezTo>
                      <a:pt x="1540" y="1419"/>
                      <a:pt x="1540" y="1419"/>
                      <a:pt x="1540" y="1419"/>
                    </a:cubicBezTo>
                    <a:cubicBezTo>
                      <a:pt x="1680" y="1293"/>
                      <a:pt x="1680" y="1293"/>
                      <a:pt x="1680" y="1293"/>
                    </a:cubicBezTo>
                    <a:cubicBezTo>
                      <a:pt x="1680" y="1823"/>
                      <a:pt x="1680" y="1823"/>
                      <a:pt x="1680" y="1823"/>
                    </a:cubicBezTo>
                    <a:lnTo>
                      <a:pt x="1540" y="1823"/>
                    </a:lnTo>
                    <a:close/>
                    <a:moveTo>
                      <a:pt x="1470" y="1823"/>
                    </a:moveTo>
                    <a:cubicBezTo>
                      <a:pt x="1330" y="1823"/>
                      <a:pt x="1330" y="1823"/>
                      <a:pt x="1330" y="1823"/>
                    </a:cubicBezTo>
                    <a:cubicBezTo>
                      <a:pt x="1330" y="1277"/>
                      <a:pt x="1330" y="1277"/>
                      <a:pt x="1330" y="1277"/>
                    </a:cubicBezTo>
                    <a:cubicBezTo>
                      <a:pt x="1470" y="1417"/>
                      <a:pt x="1470" y="1417"/>
                      <a:pt x="1470" y="1417"/>
                    </a:cubicBezTo>
                    <a:lnTo>
                      <a:pt x="1470" y="1823"/>
                    </a:lnTo>
                    <a:close/>
                    <a:moveTo>
                      <a:pt x="1260" y="1823"/>
                    </a:moveTo>
                    <a:cubicBezTo>
                      <a:pt x="1120" y="1823"/>
                      <a:pt x="1120" y="1823"/>
                      <a:pt x="1120" y="1823"/>
                    </a:cubicBezTo>
                    <a:cubicBezTo>
                      <a:pt x="1120" y="1417"/>
                      <a:pt x="1120" y="1417"/>
                      <a:pt x="1120" y="1417"/>
                    </a:cubicBezTo>
                    <a:cubicBezTo>
                      <a:pt x="1260" y="1277"/>
                      <a:pt x="1260" y="1277"/>
                      <a:pt x="1260" y="1277"/>
                    </a:cubicBezTo>
                    <a:lnTo>
                      <a:pt x="1260" y="1823"/>
                    </a:lnTo>
                    <a:close/>
                    <a:moveTo>
                      <a:pt x="1050" y="1823"/>
                    </a:moveTo>
                    <a:cubicBezTo>
                      <a:pt x="910" y="1823"/>
                      <a:pt x="910" y="1823"/>
                      <a:pt x="910" y="1823"/>
                    </a:cubicBezTo>
                    <a:cubicBezTo>
                      <a:pt x="910" y="1627"/>
                      <a:pt x="910" y="1627"/>
                      <a:pt x="910" y="1627"/>
                    </a:cubicBezTo>
                    <a:cubicBezTo>
                      <a:pt x="1050" y="1487"/>
                      <a:pt x="1050" y="1487"/>
                      <a:pt x="1050" y="1487"/>
                    </a:cubicBezTo>
                    <a:lnTo>
                      <a:pt x="1050" y="1823"/>
                    </a:lnTo>
                    <a:close/>
                    <a:moveTo>
                      <a:pt x="2100" y="1998"/>
                    </a:moveTo>
                    <a:cubicBezTo>
                      <a:pt x="2100" y="2056"/>
                      <a:pt x="2053" y="2103"/>
                      <a:pt x="1995" y="2103"/>
                    </a:cubicBezTo>
                    <a:cubicBezTo>
                      <a:pt x="1937" y="2103"/>
                      <a:pt x="1890" y="2056"/>
                      <a:pt x="1890" y="1998"/>
                    </a:cubicBezTo>
                    <a:cubicBezTo>
                      <a:pt x="1890" y="1823"/>
                      <a:pt x="1890" y="1823"/>
                      <a:pt x="1890" y="1823"/>
                    </a:cubicBezTo>
                    <a:cubicBezTo>
                      <a:pt x="1750" y="1823"/>
                      <a:pt x="1750" y="1823"/>
                      <a:pt x="1750" y="1823"/>
                    </a:cubicBezTo>
                    <a:cubicBezTo>
                      <a:pt x="1750" y="1230"/>
                      <a:pt x="1750" y="1230"/>
                      <a:pt x="1750" y="1230"/>
                    </a:cubicBezTo>
                    <a:cubicBezTo>
                      <a:pt x="1854" y="1136"/>
                      <a:pt x="1854" y="1136"/>
                      <a:pt x="1854" y="1136"/>
                    </a:cubicBezTo>
                    <a:cubicBezTo>
                      <a:pt x="1985" y="1267"/>
                      <a:pt x="1985" y="1267"/>
                      <a:pt x="1985" y="1267"/>
                    </a:cubicBezTo>
                    <a:cubicBezTo>
                      <a:pt x="2036" y="907"/>
                      <a:pt x="2036" y="907"/>
                      <a:pt x="2036" y="907"/>
                    </a:cubicBezTo>
                    <a:cubicBezTo>
                      <a:pt x="1676" y="958"/>
                      <a:pt x="1676" y="958"/>
                      <a:pt x="1676" y="958"/>
                    </a:cubicBezTo>
                    <a:cubicBezTo>
                      <a:pt x="1804" y="1087"/>
                      <a:pt x="1804" y="1087"/>
                      <a:pt x="1804" y="1087"/>
                    </a:cubicBezTo>
                    <a:cubicBezTo>
                      <a:pt x="1506" y="1355"/>
                      <a:pt x="1506" y="1355"/>
                      <a:pt x="1506" y="1355"/>
                    </a:cubicBezTo>
                    <a:cubicBezTo>
                      <a:pt x="1295" y="1143"/>
                      <a:pt x="1295" y="1143"/>
                      <a:pt x="1295" y="1143"/>
                    </a:cubicBezTo>
                    <a:cubicBezTo>
                      <a:pt x="840" y="1598"/>
                      <a:pt x="840" y="1598"/>
                      <a:pt x="840" y="1598"/>
                    </a:cubicBezTo>
                    <a:cubicBezTo>
                      <a:pt x="840" y="1823"/>
                      <a:pt x="840" y="1823"/>
                      <a:pt x="840" y="1823"/>
                    </a:cubicBezTo>
                    <a:cubicBezTo>
                      <a:pt x="700" y="1823"/>
                      <a:pt x="700" y="1823"/>
                      <a:pt x="700" y="1823"/>
                    </a:cubicBezTo>
                    <a:cubicBezTo>
                      <a:pt x="700" y="1681"/>
                      <a:pt x="700" y="1681"/>
                      <a:pt x="700" y="1681"/>
                    </a:cubicBezTo>
                    <a:cubicBezTo>
                      <a:pt x="826" y="1600"/>
                      <a:pt x="910" y="1459"/>
                      <a:pt x="910" y="1298"/>
                    </a:cubicBezTo>
                    <a:cubicBezTo>
                      <a:pt x="910" y="1137"/>
                      <a:pt x="826" y="996"/>
                      <a:pt x="700" y="915"/>
                    </a:cubicBezTo>
                    <a:cubicBezTo>
                      <a:pt x="700" y="76"/>
                      <a:pt x="700" y="76"/>
                      <a:pt x="700" y="76"/>
                    </a:cubicBezTo>
                    <a:cubicBezTo>
                      <a:pt x="875" y="146"/>
                      <a:pt x="875" y="146"/>
                      <a:pt x="875" y="146"/>
                    </a:cubicBezTo>
                    <a:cubicBezTo>
                      <a:pt x="1050" y="76"/>
                      <a:pt x="1050" y="76"/>
                      <a:pt x="1050" y="76"/>
                    </a:cubicBezTo>
                    <a:cubicBezTo>
                      <a:pt x="1225" y="146"/>
                      <a:pt x="1225" y="146"/>
                      <a:pt x="1225" y="146"/>
                    </a:cubicBezTo>
                    <a:cubicBezTo>
                      <a:pt x="1400" y="76"/>
                      <a:pt x="1400" y="76"/>
                      <a:pt x="1400" y="76"/>
                    </a:cubicBezTo>
                    <a:cubicBezTo>
                      <a:pt x="1575" y="146"/>
                      <a:pt x="1575" y="146"/>
                      <a:pt x="1575" y="146"/>
                    </a:cubicBezTo>
                    <a:cubicBezTo>
                      <a:pt x="1750" y="76"/>
                      <a:pt x="1750" y="76"/>
                      <a:pt x="1750" y="76"/>
                    </a:cubicBezTo>
                    <a:cubicBezTo>
                      <a:pt x="1925" y="146"/>
                      <a:pt x="1925" y="146"/>
                      <a:pt x="1925" y="146"/>
                    </a:cubicBezTo>
                    <a:cubicBezTo>
                      <a:pt x="2100" y="76"/>
                      <a:pt x="2100" y="76"/>
                      <a:pt x="2100" y="76"/>
                    </a:cubicBezTo>
                    <a:lnTo>
                      <a:pt x="2100" y="1998"/>
                    </a:lnTo>
                    <a:close/>
                    <a:moveTo>
                      <a:pt x="1824" y="1008"/>
                    </a:moveTo>
                    <a:cubicBezTo>
                      <a:pt x="1954" y="989"/>
                      <a:pt x="1954" y="989"/>
                      <a:pt x="1954" y="989"/>
                    </a:cubicBezTo>
                    <a:cubicBezTo>
                      <a:pt x="1935" y="1119"/>
                      <a:pt x="1935" y="1119"/>
                      <a:pt x="1935" y="1119"/>
                    </a:cubicBezTo>
                    <a:lnTo>
                      <a:pt x="1824" y="10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9" descr="" title="">
                <a:extLst>
                  <a:ext uri="{FF2B5EF4-FFF2-40B4-BE49-F238E27FC236}">
                    <a16:creationId xmlns:a16="http://schemas.microsoft.com/office/drawing/2014/main" id="{779CF5F1-5725-6C9C-35C5-9C45F99CED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180138" y="1481138"/>
                <a:ext cx="2979737" cy="1489075"/>
              </a:xfrm>
              <a:custGeom>
                <a:avLst/>
                <a:gdLst>
                  <a:gd name="T0" fmla="*/ 0 w 1877"/>
                  <a:gd name="T1" fmla="*/ 938 h 938"/>
                  <a:gd name="T2" fmla="*/ 1877 w 1877"/>
                  <a:gd name="T3" fmla="*/ 938 h 938"/>
                  <a:gd name="T4" fmla="*/ 1877 w 1877"/>
                  <a:gd name="T5" fmla="*/ 0 h 938"/>
                  <a:gd name="T6" fmla="*/ 0 w 1877"/>
                  <a:gd name="T7" fmla="*/ 0 h 938"/>
                  <a:gd name="T8" fmla="*/ 0 w 1877"/>
                  <a:gd name="T9" fmla="*/ 938 h 938"/>
                  <a:gd name="T10" fmla="*/ 104 w 1877"/>
                  <a:gd name="T11" fmla="*/ 313 h 938"/>
                  <a:gd name="T12" fmla="*/ 417 w 1877"/>
                  <a:gd name="T13" fmla="*/ 313 h 938"/>
                  <a:gd name="T14" fmla="*/ 417 w 1877"/>
                  <a:gd name="T15" fmla="*/ 834 h 938"/>
                  <a:gd name="T16" fmla="*/ 104 w 1877"/>
                  <a:gd name="T17" fmla="*/ 834 h 938"/>
                  <a:gd name="T18" fmla="*/ 104 w 1877"/>
                  <a:gd name="T19" fmla="*/ 313 h 938"/>
                  <a:gd name="T20" fmla="*/ 1043 w 1877"/>
                  <a:gd name="T21" fmla="*/ 313 h 938"/>
                  <a:gd name="T22" fmla="*/ 1043 w 1877"/>
                  <a:gd name="T23" fmla="*/ 834 h 938"/>
                  <a:gd name="T24" fmla="*/ 834 w 1877"/>
                  <a:gd name="T25" fmla="*/ 834 h 938"/>
                  <a:gd name="T26" fmla="*/ 834 w 1877"/>
                  <a:gd name="T27" fmla="*/ 313 h 938"/>
                  <a:gd name="T28" fmla="*/ 1043 w 1877"/>
                  <a:gd name="T29" fmla="*/ 313 h 938"/>
                  <a:gd name="T30" fmla="*/ 1147 w 1877"/>
                  <a:gd name="T31" fmla="*/ 313 h 938"/>
                  <a:gd name="T32" fmla="*/ 1356 w 1877"/>
                  <a:gd name="T33" fmla="*/ 313 h 938"/>
                  <a:gd name="T34" fmla="*/ 1356 w 1877"/>
                  <a:gd name="T35" fmla="*/ 834 h 938"/>
                  <a:gd name="T36" fmla="*/ 1147 w 1877"/>
                  <a:gd name="T37" fmla="*/ 834 h 938"/>
                  <a:gd name="T38" fmla="*/ 1147 w 1877"/>
                  <a:gd name="T39" fmla="*/ 313 h 938"/>
                  <a:gd name="T40" fmla="*/ 521 w 1877"/>
                  <a:gd name="T41" fmla="*/ 208 h 938"/>
                  <a:gd name="T42" fmla="*/ 521 w 1877"/>
                  <a:gd name="T43" fmla="*/ 104 h 938"/>
                  <a:gd name="T44" fmla="*/ 1356 w 1877"/>
                  <a:gd name="T45" fmla="*/ 104 h 938"/>
                  <a:gd name="T46" fmla="*/ 1356 w 1877"/>
                  <a:gd name="T47" fmla="*/ 208 h 938"/>
                  <a:gd name="T48" fmla="*/ 521 w 1877"/>
                  <a:gd name="T49" fmla="*/ 208 h 938"/>
                  <a:gd name="T50" fmla="*/ 730 w 1877"/>
                  <a:gd name="T51" fmla="*/ 313 h 938"/>
                  <a:gd name="T52" fmla="*/ 730 w 1877"/>
                  <a:gd name="T53" fmla="*/ 834 h 938"/>
                  <a:gd name="T54" fmla="*/ 521 w 1877"/>
                  <a:gd name="T55" fmla="*/ 834 h 938"/>
                  <a:gd name="T56" fmla="*/ 521 w 1877"/>
                  <a:gd name="T57" fmla="*/ 313 h 938"/>
                  <a:gd name="T58" fmla="*/ 730 w 1877"/>
                  <a:gd name="T59" fmla="*/ 313 h 938"/>
                  <a:gd name="T60" fmla="*/ 1460 w 1877"/>
                  <a:gd name="T61" fmla="*/ 834 h 938"/>
                  <a:gd name="T62" fmla="*/ 1460 w 1877"/>
                  <a:gd name="T63" fmla="*/ 313 h 938"/>
                  <a:gd name="T64" fmla="*/ 1773 w 1877"/>
                  <a:gd name="T65" fmla="*/ 313 h 938"/>
                  <a:gd name="T66" fmla="*/ 1773 w 1877"/>
                  <a:gd name="T67" fmla="*/ 834 h 938"/>
                  <a:gd name="T68" fmla="*/ 1460 w 1877"/>
                  <a:gd name="T69" fmla="*/ 834 h 938"/>
                  <a:gd name="T70" fmla="*/ 1773 w 1877"/>
                  <a:gd name="T71" fmla="*/ 208 h 938"/>
                  <a:gd name="T72" fmla="*/ 1460 w 1877"/>
                  <a:gd name="T73" fmla="*/ 208 h 938"/>
                  <a:gd name="T74" fmla="*/ 1460 w 1877"/>
                  <a:gd name="T75" fmla="*/ 104 h 938"/>
                  <a:gd name="T76" fmla="*/ 1773 w 1877"/>
                  <a:gd name="T77" fmla="*/ 104 h 938"/>
                  <a:gd name="T78" fmla="*/ 1773 w 1877"/>
                  <a:gd name="T79" fmla="*/ 208 h 938"/>
                  <a:gd name="T80" fmla="*/ 417 w 1877"/>
                  <a:gd name="T81" fmla="*/ 104 h 938"/>
                  <a:gd name="T82" fmla="*/ 417 w 1877"/>
                  <a:gd name="T83" fmla="*/ 208 h 938"/>
                  <a:gd name="T84" fmla="*/ 104 w 1877"/>
                  <a:gd name="T85" fmla="*/ 208 h 938"/>
                  <a:gd name="T86" fmla="*/ 104 w 1877"/>
                  <a:gd name="T87" fmla="*/ 104 h 938"/>
                  <a:gd name="T88" fmla="*/ 417 w 1877"/>
                  <a:gd name="T89" fmla="*/ 104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77" h="938">
                    <a:moveTo>
                      <a:pt x="0" y="938"/>
                    </a:moveTo>
                    <a:lnTo>
                      <a:pt x="1877" y="938"/>
                    </a:lnTo>
                    <a:lnTo>
                      <a:pt x="1877" y="0"/>
                    </a:lnTo>
                    <a:lnTo>
                      <a:pt x="0" y="0"/>
                    </a:lnTo>
                    <a:lnTo>
                      <a:pt x="0" y="938"/>
                    </a:lnTo>
                    <a:close/>
                    <a:moveTo>
                      <a:pt x="104" y="313"/>
                    </a:moveTo>
                    <a:lnTo>
                      <a:pt x="417" y="313"/>
                    </a:lnTo>
                    <a:lnTo>
                      <a:pt x="417" y="834"/>
                    </a:lnTo>
                    <a:lnTo>
                      <a:pt x="104" y="834"/>
                    </a:lnTo>
                    <a:lnTo>
                      <a:pt x="104" y="313"/>
                    </a:lnTo>
                    <a:close/>
                    <a:moveTo>
                      <a:pt x="1043" y="313"/>
                    </a:moveTo>
                    <a:lnTo>
                      <a:pt x="1043" y="834"/>
                    </a:lnTo>
                    <a:lnTo>
                      <a:pt x="834" y="834"/>
                    </a:lnTo>
                    <a:lnTo>
                      <a:pt x="834" y="313"/>
                    </a:lnTo>
                    <a:lnTo>
                      <a:pt x="1043" y="313"/>
                    </a:lnTo>
                    <a:close/>
                    <a:moveTo>
                      <a:pt x="1147" y="313"/>
                    </a:moveTo>
                    <a:lnTo>
                      <a:pt x="1356" y="313"/>
                    </a:lnTo>
                    <a:lnTo>
                      <a:pt x="1356" y="834"/>
                    </a:lnTo>
                    <a:lnTo>
                      <a:pt x="1147" y="834"/>
                    </a:lnTo>
                    <a:lnTo>
                      <a:pt x="1147" y="313"/>
                    </a:lnTo>
                    <a:close/>
                    <a:moveTo>
                      <a:pt x="521" y="208"/>
                    </a:moveTo>
                    <a:lnTo>
                      <a:pt x="521" y="104"/>
                    </a:lnTo>
                    <a:lnTo>
                      <a:pt x="1356" y="104"/>
                    </a:lnTo>
                    <a:lnTo>
                      <a:pt x="1356" y="208"/>
                    </a:lnTo>
                    <a:lnTo>
                      <a:pt x="521" y="208"/>
                    </a:lnTo>
                    <a:close/>
                    <a:moveTo>
                      <a:pt x="730" y="313"/>
                    </a:moveTo>
                    <a:lnTo>
                      <a:pt x="730" y="834"/>
                    </a:lnTo>
                    <a:lnTo>
                      <a:pt x="521" y="834"/>
                    </a:lnTo>
                    <a:lnTo>
                      <a:pt x="521" y="313"/>
                    </a:lnTo>
                    <a:lnTo>
                      <a:pt x="730" y="313"/>
                    </a:lnTo>
                    <a:close/>
                    <a:moveTo>
                      <a:pt x="1460" y="834"/>
                    </a:moveTo>
                    <a:lnTo>
                      <a:pt x="1460" y="313"/>
                    </a:lnTo>
                    <a:lnTo>
                      <a:pt x="1773" y="313"/>
                    </a:lnTo>
                    <a:lnTo>
                      <a:pt x="1773" y="834"/>
                    </a:lnTo>
                    <a:lnTo>
                      <a:pt x="1460" y="834"/>
                    </a:lnTo>
                    <a:close/>
                    <a:moveTo>
                      <a:pt x="1773" y="208"/>
                    </a:moveTo>
                    <a:lnTo>
                      <a:pt x="1460" y="208"/>
                    </a:lnTo>
                    <a:lnTo>
                      <a:pt x="1460" y="104"/>
                    </a:lnTo>
                    <a:lnTo>
                      <a:pt x="1773" y="104"/>
                    </a:lnTo>
                    <a:lnTo>
                      <a:pt x="1773" y="208"/>
                    </a:lnTo>
                    <a:close/>
                    <a:moveTo>
                      <a:pt x="417" y="104"/>
                    </a:moveTo>
                    <a:lnTo>
                      <a:pt x="417" y="208"/>
                    </a:lnTo>
                    <a:lnTo>
                      <a:pt x="104" y="208"/>
                    </a:lnTo>
                    <a:lnTo>
                      <a:pt x="104" y="104"/>
                    </a:lnTo>
                    <a:lnTo>
                      <a:pt x="417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20" descr="" title="">
                <a:extLst>
                  <a:ext uri="{FF2B5EF4-FFF2-40B4-BE49-F238E27FC236}">
                    <a16:creationId xmlns:a16="http://schemas.microsoft.com/office/drawing/2014/main" id="{05372A9D-5442-6A63-B92F-E49DCA737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256463" y="3302000"/>
                <a:ext cx="661987" cy="1489075"/>
              </a:xfrm>
              <a:custGeom>
                <a:avLst/>
                <a:gdLst>
                  <a:gd name="T0" fmla="*/ 140 w 280"/>
                  <a:gd name="T1" fmla="*/ 140 h 630"/>
                  <a:gd name="T2" fmla="*/ 210 w 280"/>
                  <a:gd name="T3" fmla="*/ 210 h 630"/>
                  <a:gd name="T4" fmla="*/ 280 w 280"/>
                  <a:gd name="T5" fmla="*/ 210 h 630"/>
                  <a:gd name="T6" fmla="*/ 175 w 280"/>
                  <a:gd name="T7" fmla="*/ 75 h 630"/>
                  <a:gd name="T8" fmla="*/ 175 w 280"/>
                  <a:gd name="T9" fmla="*/ 0 h 630"/>
                  <a:gd name="T10" fmla="*/ 105 w 280"/>
                  <a:gd name="T11" fmla="*/ 0 h 630"/>
                  <a:gd name="T12" fmla="*/ 105 w 280"/>
                  <a:gd name="T13" fmla="*/ 70 h 630"/>
                  <a:gd name="T14" fmla="*/ 0 w 280"/>
                  <a:gd name="T15" fmla="*/ 70 h 630"/>
                  <a:gd name="T16" fmla="*/ 0 w 280"/>
                  <a:gd name="T17" fmla="*/ 210 h 630"/>
                  <a:gd name="T18" fmla="*/ 140 w 280"/>
                  <a:gd name="T19" fmla="*/ 350 h 630"/>
                  <a:gd name="T20" fmla="*/ 210 w 280"/>
                  <a:gd name="T21" fmla="*/ 420 h 630"/>
                  <a:gd name="T22" fmla="*/ 210 w 280"/>
                  <a:gd name="T23" fmla="*/ 490 h 630"/>
                  <a:gd name="T24" fmla="*/ 140 w 280"/>
                  <a:gd name="T25" fmla="*/ 490 h 630"/>
                  <a:gd name="T26" fmla="*/ 70 w 280"/>
                  <a:gd name="T27" fmla="*/ 420 h 630"/>
                  <a:gd name="T28" fmla="*/ 0 w 280"/>
                  <a:gd name="T29" fmla="*/ 420 h 630"/>
                  <a:gd name="T30" fmla="*/ 105 w 280"/>
                  <a:gd name="T31" fmla="*/ 555 h 630"/>
                  <a:gd name="T32" fmla="*/ 105 w 280"/>
                  <a:gd name="T33" fmla="*/ 630 h 630"/>
                  <a:gd name="T34" fmla="*/ 175 w 280"/>
                  <a:gd name="T35" fmla="*/ 630 h 630"/>
                  <a:gd name="T36" fmla="*/ 175 w 280"/>
                  <a:gd name="T37" fmla="*/ 560 h 630"/>
                  <a:gd name="T38" fmla="*/ 280 w 280"/>
                  <a:gd name="T39" fmla="*/ 560 h 630"/>
                  <a:gd name="T40" fmla="*/ 280 w 280"/>
                  <a:gd name="T41" fmla="*/ 420 h 630"/>
                  <a:gd name="T42" fmla="*/ 140 w 280"/>
                  <a:gd name="T43" fmla="*/ 280 h 630"/>
                  <a:gd name="T44" fmla="*/ 70 w 280"/>
                  <a:gd name="T45" fmla="*/ 210 h 630"/>
                  <a:gd name="T46" fmla="*/ 70 w 280"/>
                  <a:gd name="T47" fmla="*/ 140 h 630"/>
                  <a:gd name="T48" fmla="*/ 140 w 280"/>
                  <a:gd name="T49" fmla="*/ 14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0" h="630">
                    <a:moveTo>
                      <a:pt x="140" y="140"/>
                    </a:moveTo>
                    <a:cubicBezTo>
                      <a:pt x="179" y="140"/>
                      <a:pt x="210" y="171"/>
                      <a:pt x="210" y="210"/>
                    </a:cubicBezTo>
                    <a:cubicBezTo>
                      <a:pt x="280" y="210"/>
                      <a:pt x="280" y="210"/>
                      <a:pt x="280" y="210"/>
                    </a:cubicBezTo>
                    <a:cubicBezTo>
                      <a:pt x="280" y="145"/>
                      <a:pt x="235" y="91"/>
                      <a:pt x="175" y="75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5" y="70"/>
                      <a:pt x="105" y="70"/>
                      <a:pt x="105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87"/>
                      <a:pt x="63" y="350"/>
                      <a:pt x="140" y="350"/>
                    </a:cubicBezTo>
                    <a:cubicBezTo>
                      <a:pt x="179" y="350"/>
                      <a:pt x="210" y="381"/>
                      <a:pt x="210" y="420"/>
                    </a:cubicBezTo>
                    <a:cubicBezTo>
                      <a:pt x="210" y="490"/>
                      <a:pt x="210" y="490"/>
                      <a:pt x="210" y="490"/>
                    </a:cubicBezTo>
                    <a:cubicBezTo>
                      <a:pt x="140" y="490"/>
                      <a:pt x="140" y="490"/>
                      <a:pt x="140" y="490"/>
                    </a:cubicBezTo>
                    <a:cubicBezTo>
                      <a:pt x="101" y="490"/>
                      <a:pt x="70" y="459"/>
                      <a:pt x="70" y="42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85"/>
                      <a:pt x="45" y="539"/>
                      <a:pt x="105" y="555"/>
                    </a:cubicBezTo>
                    <a:cubicBezTo>
                      <a:pt x="105" y="630"/>
                      <a:pt x="105" y="630"/>
                      <a:pt x="105" y="630"/>
                    </a:cubicBezTo>
                    <a:cubicBezTo>
                      <a:pt x="175" y="630"/>
                      <a:pt x="175" y="630"/>
                      <a:pt x="175" y="630"/>
                    </a:cubicBezTo>
                    <a:cubicBezTo>
                      <a:pt x="175" y="560"/>
                      <a:pt x="175" y="560"/>
                      <a:pt x="175" y="560"/>
                    </a:cubicBezTo>
                    <a:cubicBezTo>
                      <a:pt x="280" y="560"/>
                      <a:pt x="280" y="560"/>
                      <a:pt x="280" y="560"/>
                    </a:cubicBezTo>
                    <a:cubicBezTo>
                      <a:pt x="280" y="420"/>
                      <a:pt x="280" y="420"/>
                      <a:pt x="280" y="420"/>
                    </a:cubicBezTo>
                    <a:cubicBezTo>
                      <a:pt x="280" y="343"/>
                      <a:pt x="217" y="280"/>
                      <a:pt x="140" y="280"/>
                    </a:cubicBezTo>
                    <a:cubicBezTo>
                      <a:pt x="101" y="280"/>
                      <a:pt x="70" y="249"/>
                      <a:pt x="70" y="210"/>
                    </a:cubicBezTo>
                    <a:cubicBezTo>
                      <a:pt x="70" y="140"/>
                      <a:pt x="70" y="140"/>
                      <a:pt x="70" y="140"/>
                    </a:cubicBezTo>
                    <a:lnTo>
                      <a:pt x="14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Oval 21" descr="" title="">
                <a:extLst>
                  <a:ext uri="{FF2B5EF4-FFF2-40B4-BE49-F238E27FC236}">
                    <a16:creationId xmlns:a16="http://schemas.microsoft.com/office/drawing/2014/main" id="{89AF9A3F-2F0A-8A9A-2894-21D65E421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345238" y="3963988"/>
                <a:ext cx="165100" cy="165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Oval 22" descr="" title="">
                <a:extLst>
                  <a:ext uri="{FF2B5EF4-FFF2-40B4-BE49-F238E27FC236}">
                    <a16:creationId xmlns:a16="http://schemas.microsoft.com/office/drawing/2014/main" id="{6104876E-D113-68CE-85A4-4063CE357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669213" y="3963988"/>
                <a:ext cx="165100" cy="165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Rectangle 23" descr="" title="">
                <a:extLst>
                  <a:ext uri="{FF2B5EF4-FFF2-40B4-BE49-F238E27FC236}">
                    <a16:creationId xmlns:a16="http://schemas.microsoft.com/office/drawing/2014/main" id="{1B163D1C-60C3-A97C-57EE-5599FECB6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842125" y="5619750"/>
                <a:ext cx="165100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Rectangle 24" descr="" title="">
                <a:extLst>
                  <a:ext uri="{FF2B5EF4-FFF2-40B4-BE49-F238E27FC236}">
                    <a16:creationId xmlns:a16="http://schemas.microsoft.com/office/drawing/2014/main" id="{C9290F33-B615-B516-9701-79F7CDA88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510338" y="5619750"/>
                <a:ext cx="165100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Rectangle 25" descr="" title="">
                <a:extLst>
                  <a:ext uri="{FF2B5EF4-FFF2-40B4-BE49-F238E27FC236}">
                    <a16:creationId xmlns:a16="http://schemas.microsoft.com/office/drawing/2014/main" id="{4C7D69B6-605B-B97D-7263-DCB4D514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180138" y="5619750"/>
                <a:ext cx="165100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Rectangle 26" descr="" title="">
                <a:extLst>
                  <a:ext uri="{FF2B5EF4-FFF2-40B4-BE49-F238E27FC236}">
                    <a16:creationId xmlns:a16="http://schemas.microsoft.com/office/drawing/2014/main" id="{96A697E3-9EBC-8CA6-0CCA-2E335643B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5500" y="5619750"/>
                <a:ext cx="165100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Rectangle 27" descr="" title="">
                <a:extLst>
                  <a:ext uri="{FF2B5EF4-FFF2-40B4-BE49-F238E27FC236}">
                    <a16:creationId xmlns:a16="http://schemas.microsoft.com/office/drawing/2014/main" id="{261645CF-799D-79F5-8BDC-541DCBB49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5500" y="5287963"/>
                <a:ext cx="165100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Rectangle 28" descr="" title="">
                <a:extLst>
                  <a:ext uri="{FF2B5EF4-FFF2-40B4-BE49-F238E27FC236}">
                    <a16:creationId xmlns:a16="http://schemas.microsoft.com/office/drawing/2014/main" id="{67976072-D4B4-315E-16BB-0FB7E1275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5500" y="4957763"/>
                <a:ext cx="165100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4" name="Group 53" descr="" title="">
            <a:extLst>
              <a:ext uri="{FF2B5EF4-FFF2-40B4-BE49-F238E27FC236}">
                <a16:creationId xmlns:a16="http://schemas.microsoft.com/office/drawing/2014/main" id="{96A3A3A9-A7AF-53DB-297C-212DCEBAF573}"/>
              </a:ext>
            </a:extLst>
          </p:cNvPr>
          <p:cNvGrpSpPr/>
          <p:nvPr/>
        </p:nvGrpSpPr>
        <p:grpSpPr>
          <a:xfrm>
            <a:off x="3438242" y="1371600"/>
            <a:ext cx="838200" cy="838200"/>
            <a:chOff x="3438242" y="1371600"/>
            <a:chExt cx="838200" cy="838200"/>
          </a:xfrm>
        </p:grpSpPr>
        <p:sp>
          <p:nvSpPr>
            <p:cNvPr id="17" name="Oval 16" descr="" title="">
              <a:extLst>
                <a:ext uri="{FF2B5EF4-FFF2-40B4-BE49-F238E27FC236}">
                  <a16:creationId xmlns:a16="http://schemas.microsoft.com/office/drawing/2014/main" id="{83F17BEE-1CA4-C156-3A72-876861EABCE4}"/>
                </a:ext>
              </a:extLst>
            </p:cNvPr>
            <p:cNvSpPr/>
            <p:nvPr/>
          </p:nvSpPr>
          <p:spPr>
            <a:xfrm>
              <a:off x="3438242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3" name="Freeform 32" descr="" title="">
              <a:extLst>
                <a:ext uri="{FF2B5EF4-FFF2-40B4-BE49-F238E27FC236}">
                  <a16:creationId xmlns:a16="http://schemas.microsoft.com/office/drawing/2014/main" id="{1BC8A9F9-F2BB-267F-8C28-064FDADFE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002" y="1525814"/>
              <a:ext cx="600680" cy="529772"/>
            </a:xfrm>
            <a:custGeom>
              <a:avLst/>
              <a:gdLst>
                <a:gd name="T0" fmla="*/ 2077 w 2198"/>
                <a:gd name="T1" fmla="*/ 493 h 1938"/>
                <a:gd name="T2" fmla="*/ 1893 w 2198"/>
                <a:gd name="T3" fmla="*/ 222 h 1938"/>
                <a:gd name="T4" fmla="*/ 1673 w 2198"/>
                <a:gd name="T5" fmla="*/ 42 h 1938"/>
                <a:gd name="T6" fmla="*/ 205 w 2198"/>
                <a:gd name="T7" fmla="*/ 409 h 1938"/>
                <a:gd name="T8" fmla="*/ 77 w 2198"/>
                <a:gd name="T9" fmla="*/ 700 h 1938"/>
                <a:gd name="T10" fmla="*/ 42 w 2198"/>
                <a:gd name="T11" fmla="*/ 973 h 1938"/>
                <a:gd name="T12" fmla="*/ 121 w 2198"/>
                <a:gd name="T13" fmla="*/ 1257 h 1938"/>
                <a:gd name="T14" fmla="*/ 247 w 2198"/>
                <a:gd name="T15" fmla="*/ 1529 h 1938"/>
                <a:gd name="T16" fmla="*/ 440 w 2198"/>
                <a:gd name="T17" fmla="*/ 1762 h 1938"/>
                <a:gd name="T18" fmla="*/ 641 w 2198"/>
                <a:gd name="T19" fmla="*/ 1922 h 1938"/>
                <a:gd name="T20" fmla="*/ 2077 w 2198"/>
                <a:gd name="T21" fmla="*/ 1445 h 1938"/>
                <a:gd name="T22" fmla="*/ 2177 w 2198"/>
                <a:gd name="T23" fmla="*/ 1133 h 1938"/>
                <a:gd name="T24" fmla="*/ 1806 w 2198"/>
                <a:gd name="T25" fmla="*/ 225 h 1938"/>
                <a:gd name="T26" fmla="*/ 1806 w 2198"/>
                <a:gd name="T27" fmla="*/ 225 h 1938"/>
                <a:gd name="T28" fmla="*/ 1086 w 2198"/>
                <a:gd name="T29" fmla="*/ 385 h 1938"/>
                <a:gd name="T30" fmla="*/ 121 w 2198"/>
                <a:gd name="T31" fmla="*/ 749 h 1938"/>
                <a:gd name="T32" fmla="*/ 67 w 2198"/>
                <a:gd name="T33" fmla="*/ 1057 h 1938"/>
                <a:gd name="T34" fmla="*/ 121 w 2198"/>
                <a:gd name="T35" fmla="*/ 1126 h 1938"/>
                <a:gd name="T36" fmla="*/ 363 w 2198"/>
                <a:gd name="T37" fmla="*/ 1698 h 1938"/>
                <a:gd name="T38" fmla="*/ 609 w 2198"/>
                <a:gd name="T39" fmla="*/ 1870 h 1938"/>
                <a:gd name="T40" fmla="*/ 609 w 2198"/>
                <a:gd name="T41" fmla="*/ 1870 h 1938"/>
                <a:gd name="T42" fmla="*/ 205 w 2198"/>
                <a:gd name="T43" fmla="*/ 1468 h 1938"/>
                <a:gd name="T44" fmla="*/ 1993 w 2198"/>
                <a:gd name="T45" fmla="*/ 470 h 1938"/>
                <a:gd name="T46" fmla="*/ 2077 w 2198"/>
                <a:gd name="T47" fmla="*/ 1189 h 1938"/>
                <a:gd name="T48" fmla="*/ 2103 w 2198"/>
                <a:gd name="T49" fmla="*/ 1180 h 1938"/>
                <a:gd name="T50" fmla="*/ 2111 w 2198"/>
                <a:gd name="T51" fmla="*/ 921 h 1938"/>
                <a:gd name="T52" fmla="*/ 2131 w 2198"/>
                <a:gd name="T53" fmla="*/ 881 h 1938"/>
                <a:gd name="T54" fmla="*/ 1892 w 2198"/>
                <a:gd name="T55" fmla="*/ 1248 h 1938"/>
                <a:gd name="T56" fmla="*/ 1673 w 2198"/>
                <a:gd name="T57" fmla="*/ 1374 h 1938"/>
                <a:gd name="T58" fmla="*/ 1781 w 2198"/>
                <a:gd name="T59" fmla="*/ 1233 h 1938"/>
                <a:gd name="T60" fmla="*/ 1738 w 2198"/>
                <a:gd name="T61" fmla="*/ 625 h 1938"/>
                <a:gd name="T62" fmla="*/ 937 w 2198"/>
                <a:gd name="T63" fmla="*/ 573 h 1938"/>
                <a:gd name="T64" fmla="*/ 1824 w 2198"/>
                <a:gd name="T65" fmla="*/ 662 h 1938"/>
                <a:gd name="T66" fmla="*/ 1432 w 2198"/>
                <a:gd name="T67" fmla="*/ 1365 h 1938"/>
                <a:gd name="T68" fmla="*/ 374 w 2198"/>
                <a:gd name="T69" fmla="*/ 1276 h 1938"/>
                <a:gd name="T70" fmla="*/ 285 w 2198"/>
                <a:gd name="T71" fmla="*/ 699 h 1938"/>
                <a:gd name="T72" fmla="*/ 432 w 2198"/>
                <a:gd name="T73" fmla="*/ 564 h 1938"/>
                <a:gd name="T74" fmla="*/ 719 w 2198"/>
                <a:gd name="T75" fmla="*/ 616 h 1938"/>
                <a:gd name="T76" fmla="*/ 337 w 2198"/>
                <a:gd name="T77" fmla="*/ 748 h 1938"/>
                <a:gd name="T78" fmla="*/ 1410 w 2198"/>
                <a:gd name="T79" fmla="*/ 1313 h 1938"/>
                <a:gd name="T80" fmla="*/ 1511 w 2198"/>
                <a:gd name="T81" fmla="*/ 1000 h 1938"/>
                <a:gd name="T82" fmla="*/ 1816 w 2198"/>
                <a:gd name="T83" fmla="*/ 969 h 1938"/>
                <a:gd name="T84" fmla="*/ 688 w 2198"/>
                <a:gd name="T85" fmla="*/ 1000 h 1938"/>
                <a:gd name="T86" fmla="*/ 688 w 2198"/>
                <a:gd name="T87" fmla="*/ 939 h 1938"/>
                <a:gd name="T88" fmla="*/ 1310 w 2198"/>
                <a:gd name="T89" fmla="*/ 758 h 1938"/>
                <a:gd name="T90" fmla="*/ 888 w 2198"/>
                <a:gd name="T91" fmla="*/ 1180 h 1938"/>
                <a:gd name="T92" fmla="*/ 1337 w 2198"/>
                <a:gd name="T93" fmla="*/ 969 h 1938"/>
                <a:gd name="T94" fmla="*/ 861 w 2198"/>
                <a:gd name="T95" fmla="*/ 969 h 1938"/>
                <a:gd name="T96" fmla="*/ 1021 w 2198"/>
                <a:gd name="T97" fmla="*/ 1034 h 1938"/>
                <a:gd name="T98" fmla="*/ 1116 w 2198"/>
                <a:gd name="T99" fmla="*/ 1059 h 1938"/>
                <a:gd name="T100" fmla="*/ 1021 w 2198"/>
                <a:gd name="T101" fmla="*/ 874 h 1938"/>
                <a:gd name="T102" fmla="*/ 1099 w 2198"/>
                <a:gd name="T103" fmla="*/ 772 h 1938"/>
                <a:gd name="T104" fmla="*/ 1177 w 2198"/>
                <a:gd name="T105" fmla="*/ 874 h 1938"/>
                <a:gd name="T106" fmla="*/ 1116 w 2198"/>
                <a:gd name="T107" fmla="*/ 879 h 1938"/>
                <a:gd name="T108" fmla="*/ 1121 w 2198"/>
                <a:gd name="T109" fmla="*/ 939 h 1938"/>
                <a:gd name="T110" fmla="*/ 1130 w 2198"/>
                <a:gd name="T111" fmla="*/ 1135 h 1938"/>
                <a:gd name="T112" fmla="*/ 1021 w 2198"/>
                <a:gd name="T113" fmla="*/ 1064 h 1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98" h="1938">
                  <a:moveTo>
                    <a:pt x="2193" y="912"/>
                  </a:moveTo>
                  <a:cubicBezTo>
                    <a:pt x="2198" y="890"/>
                    <a:pt x="2194" y="867"/>
                    <a:pt x="2182" y="849"/>
                  </a:cubicBezTo>
                  <a:cubicBezTo>
                    <a:pt x="2077" y="681"/>
                    <a:pt x="2077" y="681"/>
                    <a:pt x="2077" y="681"/>
                  </a:cubicBezTo>
                  <a:cubicBezTo>
                    <a:pt x="2077" y="493"/>
                    <a:pt x="2077" y="493"/>
                    <a:pt x="2077" y="493"/>
                  </a:cubicBezTo>
                  <a:cubicBezTo>
                    <a:pt x="2077" y="471"/>
                    <a:pt x="2068" y="450"/>
                    <a:pt x="2052" y="434"/>
                  </a:cubicBezTo>
                  <a:cubicBezTo>
                    <a:pt x="2036" y="418"/>
                    <a:pt x="2015" y="409"/>
                    <a:pt x="1993" y="409"/>
                  </a:cubicBezTo>
                  <a:cubicBezTo>
                    <a:pt x="1951" y="409"/>
                    <a:pt x="1951" y="409"/>
                    <a:pt x="1951" y="409"/>
                  </a:cubicBezTo>
                  <a:cubicBezTo>
                    <a:pt x="1893" y="222"/>
                    <a:pt x="1893" y="222"/>
                    <a:pt x="1893" y="222"/>
                  </a:cubicBezTo>
                  <a:cubicBezTo>
                    <a:pt x="1887" y="201"/>
                    <a:pt x="1872" y="183"/>
                    <a:pt x="1852" y="173"/>
                  </a:cubicBezTo>
                  <a:cubicBezTo>
                    <a:pt x="1832" y="163"/>
                    <a:pt x="1809" y="160"/>
                    <a:pt x="1788" y="167"/>
                  </a:cubicBezTo>
                  <a:cubicBezTo>
                    <a:pt x="1758" y="176"/>
                    <a:pt x="1758" y="176"/>
                    <a:pt x="1758" y="176"/>
                  </a:cubicBezTo>
                  <a:cubicBezTo>
                    <a:pt x="1673" y="42"/>
                    <a:pt x="1673" y="42"/>
                    <a:pt x="1673" y="42"/>
                  </a:cubicBezTo>
                  <a:cubicBezTo>
                    <a:pt x="1661" y="24"/>
                    <a:pt x="1642" y="10"/>
                    <a:pt x="1620" y="5"/>
                  </a:cubicBezTo>
                  <a:cubicBezTo>
                    <a:pt x="1599" y="0"/>
                    <a:pt x="1576" y="4"/>
                    <a:pt x="1557" y="16"/>
                  </a:cubicBezTo>
                  <a:cubicBezTo>
                    <a:pt x="934" y="410"/>
                    <a:pt x="934" y="410"/>
                    <a:pt x="934" y="410"/>
                  </a:cubicBezTo>
                  <a:cubicBezTo>
                    <a:pt x="205" y="409"/>
                    <a:pt x="205" y="409"/>
                    <a:pt x="205" y="409"/>
                  </a:cubicBezTo>
                  <a:cubicBezTo>
                    <a:pt x="183" y="410"/>
                    <a:pt x="162" y="418"/>
                    <a:pt x="146" y="434"/>
                  </a:cubicBezTo>
                  <a:cubicBezTo>
                    <a:pt x="130" y="450"/>
                    <a:pt x="121" y="471"/>
                    <a:pt x="121" y="494"/>
                  </a:cubicBezTo>
                  <a:cubicBezTo>
                    <a:pt x="121" y="686"/>
                    <a:pt x="121" y="686"/>
                    <a:pt x="121" y="686"/>
                  </a:cubicBezTo>
                  <a:cubicBezTo>
                    <a:pt x="77" y="700"/>
                    <a:pt x="77" y="700"/>
                    <a:pt x="77" y="700"/>
                  </a:cubicBezTo>
                  <a:cubicBezTo>
                    <a:pt x="55" y="706"/>
                    <a:pt x="38" y="721"/>
                    <a:pt x="27" y="741"/>
                  </a:cubicBezTo>
                  <a:cubicBezTo>
                    <a:pt x="17" y="761"/>
                    <a:pt x="15" y="784"/>
                    <a:pt x="21" y="805"/>
                  </a:cubicBezTo>
                  <a:cubicBezTo>
                    <a:pt x="69" y="956"/>
                    <a:pt x="69" y="956"/>
                    <a:pt x="69" y="956"/>
                  </a:cubicBezTo>
                  <a:cubicBezTo>
                    <a:pt x="42" y="973"/>
                    <a:pt x="42" y="973"/>
                    <a:pt x="42" y="973"/>
                  </a:cubicBezTo>
                  <a:cubicBezTo>
                    <a:pt x="42" y="973"/>
                    <a:pt x="42" y="973"/>
                    <a:pt x="42" y="973"/>
                  </a:cubicBezTo>
                  <a:cubicBezTo>
                    <a:pt x="23" y="985"/>
                    <a:pt x="10" y="1004"/>
                    <a:pt x="5" y="1026"/>
                  </a:cubicBezTo>
                  <a:cubicBezTo>
                    <a:pt x="0" y="1048"/>
                    <a:pt x="4" y="1071"/>
                    <a:pt x="16" y="1089"/>
                  </a:cubicBezTo>
                  <a:cubicBezTo>
                    <a:pt x="121" y="1257"/>
                    <a:pt x="121" y="1257"/>
                    <a:pt x="121" y="1257"/>
                  </a:cubicBezTo>
                  <a:cubicBezTo>
                    <a:pt x="121" y="1445"/>
                    <a:pt x="121" y="1445"/>
                    <a:pt x="121" y="1445"/>
                  </a:cubicBezTo>
                  <a:cubicBezTo>
                    <a:pt x="121" y="1467"/>
                    <a:pt x="130" y="1488"/>
                    <a:pt x="146" y="1504"/>
                  </a:cubicBezTo>
                  <a:cubicBezTo>
                    <a:pt x="162" y="1520"/>
                    <a:pt x="183" y="1529"/>
                    <a:pt x="205" y="1529"/>
                  </a:cubicBezTo>
                  <a:cubicBezTo>
                    <a:pt x="247" y="1529"/>
                    <a:pt x="247" y="1529"/>
                    <a:pt x="247" y="1529"/>
                  </a:cubicBezTo>
                  <a:cubicBezTo>
                    <a:pt x="305" y="1716"/>
                    <a:pt x="305" y="1716"/>
                    <a:pt x="305" y="1716"/>
                  </a:cubicBezTo>
                  <a:cubicBezTo>
                    <a:pt x="311" y="1737"/>
                    <a:pt x="326" y="1755"/>
                    <a:pt x="346" y="1765"/>
                  </a:cubicBezTo>
                  <a:cubicBezTo>
                    <a:pt x="366" y="1776"/>
                    <a:pt x="389" y="1778"/>
                    <a:pt x="410" y="1771"/>
                  </a:cubicBezTo>
                  <a:cubicBezTo>
                    <a:pt x="440" y="1762"/>
                    <a:pt x="440" y="1762"/>
                    <a:pt x="440" y="1762"/>
                  </a:cubicBezTo>
                  <a:cubicBezTo>
                    <a:pt x="525" y="1896"/>
                    <a:pt x="525" y="1896"/>
                    <a:pt x="525" y="1896"/>
                  </a:cubicBezTo>
                  <a:cubicBezTo>
                    <a:pt x="525" y="1896"/>
                    <a:pt x="525" y="1896"/>
                    <a:pt x="525" y="1896"/>
                  </a:cubicBezTo>
                  <a:cubicBezTo>
                    <a:pt x="537" y="1915"/>
                    <a:pt x="556" y="1928"/>
                    <a:pt x="578" y="1933"/>
                  </a:cubicBezTo>
                  <a:cubicBezTo>
                    <a:pt x="599" y="1938"/>
                    <a:pt x="622" y="1934"/>
                    <a:pt x="641" y="1922"/>
                  </a:cubicBezTo>
                  <a:cubicBezTo>
                    <a:pt x="1264" y="1529"/>
                    <a:pt x="1264" y="1529"/>
                    <a:pt x="1264" y="1529"/>
                  </a:cubicBezTo>
                  <a:cubicBezTo>
                    <a:pt x="1993" y="1529"/>
                    <a:pt x="1993" y="1529"/>
                    <a:pt x="1993" y="1529"/>
                  </a:cubicBezTo>
                  <a:cubicBezTo>
                    <a:pt x="2015" y="1529"/>
                    <a:pt x="2036" y="1520"/>
                    <a:pt x="2052" y="1504"/>
                  </a:cubicBezTo>
                  <a:cubicBezTo>
                    <a:pt x="2068" y="1488"/>
                    <a:pt x="2077" y="1467"/>
                    <a:pt x="2077" y="1445"/>
                  </a:cubicBezTo>
                  <a:cubicBezTo>
                    <a:pt x="2077" y="1252"/>
                    <a:pt x="2077" y="1252"/>
                    <a:pt x="2077" y="1252"/>
                  </a:cubicBezTo>
                  <a:cubicBezTo>
                    <a:pt x="2121" y="1238"/>
                    <a:pt x="2121" y="1238"/>
                    <a:pt x="2121" y="1238"/>
                  </a:cubicBezTo>
                  <a:cubicBezTo>
                    <a:pt x="2143" y="1232"/>
                    <a:pt x="2160" y="1217"/>
                    <a:pt x="2171" y="1197"/>
                  </a:cubicBezTo>
                  <a:cubicBezTo>
                    <a:pt x="2181" y="1178"/>
                    <a:pt x="2183" y="1154"/>
                    <a:pt x="2177" y="1133"/>
                  </a:cubicBezTo>
                  <a:cubicBezTo>
                    <a:pt x="2129" y="982"/>
                    <a:pt x="2129" y="982"/>
                    <a:pt x="2129" y="982"/>
                  </a:cubicBezTo>
                  <a:cubicBezTo>
                    <a:pt x="2156" y="965"/>
                    <a:pt x="2156" y="965"/>
                    <a:pt x="2156" y="965"/>
                  </a:cubicBezTo>
                  <a:cubicBezTo>
                    <a:pt x="2175" y="953"/>
                    <a:pt x="2188" y="934"/>
                    <a:pt x="2193" y="912"/>
                  </a:cubicBezTo>
                  <a:close/>
                  <a:moveTo>
                    <a:pt x="1806" y="225"/>
                  </a:moveTo>
                  <a:cubicBezTo>
                    <a:pt x="1818" y="222"/>
                    <a:pt x="1831" y="228"/>
                    <a:pt x="1835" y="241"/>
                  </a:cubicBezTo>
                  <a:cubicBezTo>
                    <a:pt x="1888" y="409"/>
                    <a:pt x="1888" y="409"/>
                    <a:pt x="1888" y="409"/>
                  </a:cubicBezTo>
                  <a:cubicBezTo>
                    <a:pt x="1214" y="409"/>
                    <a:pt x="1214" y="409"/>
                    <a:pt x="1214" y="409"/>
                  </a:cubicBezTo>
                  <a:lnTo>
                    <a:pt x="1806" y="225"/>
                  </a:lnTo>
                  <a:close/>
                  <a:moveTo>
                    <a:pt x="1589" y="68"/>
                  </a:moveTo>
                  <a:cubicBezTo>
                    <a:pt x="1600" y="61"/>
                    <a:pt x="1615" y="64"/>
                    <a:pt x="1622" y="75"/>
                  </a:cubicBezTo>
                  <a:cubicBezTo>
                    <a:pt x="1698" y="195"/>
                    <a:pt x="1698" y="195"/>
                    <a:pt x="1698" y="195"/>
                  </a:cubicBezTo>
                  <a:cubicBezTo>
                    <a:pt x="1086" y="385"/>
                    <a:pt x="1086" y="385"/>
                    <a:pt x="1086" y="385"/>
                  </a:cubicBezTo>
                  <a:lnTo>
                    <a:pt x="1589" y="68"/>
                  </a:lnTo>
                  <a:close/>
                  <a:moveTo>
                    <a:pt x="81" y="769"/>
                  </a:moveTo>
                  <a:cubicBezTo>
                    <a:pt x="84" y="764"/>
                    <a:pt x="89" y="760"/>
                    <a:pt x="95" y="758"/>
                  </a:cubicBezTo>
                  <a:cubicBezTo>
                    <a:pt x="121" y="749"/>
                    <a:pt x="121" y="749"/>
                    <a:pt x="121" y="749"/>
                  </a:cubicBezTo>
                  <a:cubicBezTo>
                    <a:pt x="121" y="921"/>
                    <a:pt x="121" y="921"/>
                    <a:pt x="121" y="921"/>
                  </a:cubicBezTo>
                  <a:cubicBezTo>
                    <a:pt x="79" y="787"/>
                    <a:pt x="79" y="787"/>
                    <a:pt x="79" y="787"/>
                  </a:cubicBezTo>
                  <a:cubicBezTo>
                    <a:pt x="78" y="781"/>
                    <a:pt x="78" y="775"/>
                    <a:pt x="81" y="769"/>
                  </a:cubicBezTo>
                  <a:close/>
                  <a:moveTo>
                    <a:pt x="67" y="1057"/>
                  </a:moveTo>
                  <a:cubicBezTo>
                    <a:pt x="67" y="1057"/>
                    <a:pt x="67" y="1057"/>
                    <a:pt x="67" y="1057"/>
                  </a:cubicBezTo>
                  <a:cubicBezTo>
                    <a:pt x="60" y="1046"/>
                    <a:pt x="63" y="1032"/>
                    <a:pt x="74" y="1025"/>
                  </a:cubicBezTo>
                  <a:cubicBezTo>
                    <a:pt x="87" y="1017"/>
                    <a:pt x="87" y="1017"/>
                    <a:pt x="87" y="1017"/>
                  </a:cubicBezTo>
                  <a:cubicBezTo>
                    <a:pt x="121" y="1126"/>
                    <a:pt x="121" y="1126"/>
                    <a:pt x="121" y="1126"/>
                  </a:cubicBezTo>
                  <a:cubicBezTo>
                    <a:pt x="121" y="1143"/>
                    <a:pt x="121" y="1143"/>
                    <a:pt x="121" y="1143"/>
                  </a:cubicBezTo>
                  <a:lnTo>
                    <a:pt x="67" y="1057"/>
                  </a:lnTo>
                  <a:close/>
                  <a:moveTo>
                    <a:pt x="392" y="1713"/>
                  </a:moveTo>
                  <a:cubicBezTo>
                    <a:pt x="380" y="1717"/>
                    <a:pt x="367" y="1710"/>
                    <a:pt x="363" y="1698"/>
                  </a:cubicBezTo>
                  <a:cubicBezTo>
                    <a:pt x="310" y="1529"/>
                    <a:pt x="310" y="1529"/>
                    <a:pt x="310" y="1529"/>
                  </a:cubicBezTo>
                  <a:cubicBezTo>
                    <a:pt x="984" y="1529"/>
                    <a:pt x="984" y="1529"/>
                    <a:pt x="984" y="1529"/>
                  </a:cubicBezTo>
                  <a:lnTo>
                    <a:pt x="392" y="1713"/>
                  </a:lnTo>
                  <a:close/>
                  <a:moveTo>
                    <a:pt x="609" y="1870"/>
                  </a:moveTo>
                  <a:cubicBezTo>
                    <a:pt x="598" y="1877"/>
                    <a:pt x="583" y="1874"/>
                    <a:pt x="576" y="1863"/>
                  </a:cubicBezTo>
                  <a:cubicBezTo>
                    <a:pt x="500" y="1743"/>
                    <a:pt x="500" y="1743"/>
                    <a:pt x="500" y="1743"/>
                  </a:cubicBezTo>
                  <a:cubicBezTo>
                    <a:pt x="1112" y="1553"/>
                    <a:pt x="1112" y="1553"/>
                    <a:pt x="1112" y="1553"/>
                  </a:cubicBezTo>
                  <a:lnTo>
                    <a:pt x="609" y="1870"/>
                  </a:lnTo>
                  <a:close/>
                  <a:moveTo>
                    <a:pt x="2016" y="1445"/>
                  </a:moveTo>
                  <a:cubicBezTo>
                    <a:pt x="2016" y="1445"/>
                    <a:pt x="2016" y="1445"/>
                    <a:pt x="2016" y="1445"/>
                  </a:cubicBezTo>
                  <a:cubicBezTo>
                    <a:pt x="2016" y="1457"/>
                    <a:pt x="2005" y="1468"/>
                    <a:pt x="1993" y="1468"/>
                  </a:cubicBezTo>
                  <a:cubicBezTo>
                    <a:pt x="205" y="1468"/>
                    <a:pt x="205" y="1468"/>
                    <a:pt x="205" y="1468"/>
                  </a:cubicBezTo>
                  <a:cubicBezTo>
                    <a:pt x="193" y="1468"/>
                    <a:pt x="182" y="1457"/>
                    <a:pt x="182" y="1445"/>
                  </a:cubicBezTo>
                  <a:cubicBezTo>
                    <a:pt x="182" y="493"/>
                    <a:pt x="182" y="493"/>
                    <a:pt x="182" y="493"/>
                  </a:cubicBezTo>
                  <a:cubicBezTo>
                    <a:pt x="182" y="481"/>
                    <a:pt x="193" y="470"/>
                    <a:pt x="205" y="470"/>
                  </a:cubicBezTo>
                  <a:cubicBezTo>
                    <a:pt x="1993" y="470"/>
                    <a:pt x="1993" y="470"/>
                    <a:pt x="1993" y="470"/>
                  </a:cubicBezTo>
                  <a:cubicBezTo>
                    <a:pt x="2005" y="470"/>
                    <a:pt x="2016" y="481"/>
                    <a:pt x="2016" y="493"/>
                  </a:cubicBezTo>
                  <a:lnTo>
                    <a:pt x="2016" y="1445"/>
                  </a:lnTo>
                  <a:close/>
                  <a:moveTo>
                    <a:pt x="2103" y="1180"/>
                  </a:moveTo>
                  <a:cubicBezTo>
                    <a:pt x="2077" y="1189"/>
                    <a:pt x="2077" y="1189"/>
                    <a:pt x="2077" y="1189"/>
                  </a:cubicBezTo>
                  <a:cubicBezTo>
                    <a:pt x="2077" y="1017"/>
                    <a:pt x="2077" y="1017"/>
                    <a:pt x="2077" y="1017"/>
                  </a:cubicBezTo>
                  <a:cubicBezTo>
                    <a:pt x="2119" y="1151"/>
                    <a:pt x="2119" y="1151"/>
                    <a:pt x="2119" y="1151"/>
                  </a:cubicBezTo>
                  <a:cubicBezTo>
                    <a:pt x="2119" y="1151"/>
                    <a:pt x="2119" y="1151"/>
                    <a:pt x="2119" y="1151"/>
                  </a:cubicBezTo>
                  <a:cubicBezTo>
                    <a:pt x="2122" y="1163"/>
                    <a:pt x="2116" y="1177"/>
                    <a:pt x="2103" y="1180"/>
                  </a:cubicBezTo>
                  <a:close/>
                  <a:moveTo>
                    <a:pt x="2134" y="899"/>
                  </a:moveTo>
                  <a:cubicBezTo>
                    <a:pt x="2134" y="899"/>
                    <a:pt x="2134" y="899"/>
                    <a:pt x="2134" y="899"/>
                  </a:cubicBezTo>
                  <a:cubicBezTo>
                    <a:pt x="2133" y="905"/>
                    <a:pt x="2129" y="910"/>
                    <a:pt x="2124" y="913"/>
                  </a:cubicBezTo>
                  <a:cubicBezTo>
                    <a:pt x="2111" y="921"/>
                    <a:pt x="2111" y="921"/>
                    <a:pt x="2111" y="921"/>
                  </a:cubicBezTo>
                  <a:cubicBezTo>
                    <a:pt x="2077" y="812"/>
                    <a:pt x="2077" y="812"/>
                    <a:pt x="2077" y="812"/>
                  </a:cubicBezTo>
                  <a:cubicBezTo>
                    <a:pt x="2077" y="795"/>
                    <a:pt x="2077" y="795"/>
                    <a:pt x="2077" y="795"/>
                  </a:cubicBezTo>
                  <a:cubicBezTo>
                    <a:pt x="2131" y="881"/>
                    <a:pt x="2131" y="881"/>
                    <a:pt x="2131" y="881"/>
                  </a:cubicBezTo>
                  <a:cubicBezTo>
                    <a:pt x="2131" y="881"/>
                    <a:pt x="2131" y="881"/>
                    <a:pt x="2131" y="881"/>
                  </a:cubicBezTo>
                  <a:cubicBezTo>
                    <a:pt x="2134" y="886"/>
                    <a:pt x="2135" y="893"/>
                    <a:pt x="2134" y="899"/>
                  </a:cubicBezTo>
                  <a:close/>
                  <a:moveTo>
                    <a:pt x="1922" y="720"/>
                  </a:moveTo>
                  <a:cubicBezTo>
                    <a:pt x="1922" y="1218"/>
                    <a:pt x="1922" y="1218"/>
                    <a:pt x="1922" y="1218"/>
                  </a:cubicBezTo>
                  <a:cubicBezTo>
                    <a:pt x="1922" y="1235"/>
                    <a:pt x="1908" y="1248"/>
                    <a:pt x="1892" y="1248"/>
                  </a:cubicBezTo>
                  <a:cubicBezTo>
                    <a:pt x="1866" y="1248"/>
                    <a:pt x="1842" y="1258"/>
                    <a:pt x="1824" y="1276"/>
                  </a:cubicBezTo>
                  <a:cubicBezTo>
                    <a:pt x="1806" y="1294"/>
                    <a:pt x="1796" y="1318"/>
                    <a:pt x="1796" y="1344"/>
                  </a:cubicBezTo>
                  <a:cubicBezTo>
                    <a:pt x="1796" y="1360"/>
                    <a:pt x="1783" y="1374"/>
                    <a:pt x="1766" y="1374"/>
                  </a:cubicBezTo>
                  <a:cubicBezTo>
                    <a:pt x="1673" y="1374"/>
                    <a:pt x="1673" y="1374"/>
                    <a:pt x="1673" y="1374"/>
                  </a:cubicBezTo>
                  <a:cubicBezTo>
                    <a:pt x="1656" y="1374"/>
                    <a:pt x="1643" y="1360"/>
                    <a:pt x="1643" y="1344"/>
                  </a:cubicBezTo>
                  <a:cubicBezTo>
                    <a:pt x="1643" y="1327"/>
                    <a:pt x="1656" y="1314"/>
                    <a:pt x="1673" y="1313"/>
                  </a:cubicBezTo>
                  <a:cubicBezTo>
                    <a:pt x="1738" y="1313"/>
                    <a:pt x="1738" y="1313"/>
                    <a:pt x="1738" y="1313"/>
                  </a:cubicBezTo>
                  <a:cubicBezTo>
                    <a:pt x="1744" y="1283"/>
                    <a:pt x="1759" y="1255"/>
                    <a:pt x="1781" y="1233"/>
                  </a:cubicBezTo>
                  <a:cubicBezTo>
                    <a:pt x="1803" y="1211"/>
                    <a:pt x="1831" y="1196"/>
                    <a:pt x="1861" y="1190"/>
                  </a:cubicBezTo>
                  <a:cubicBezTo>
                    <a:pt x="1861" y="748"/>
                    <a:pt x="1861" y="748"/>
                    <a:pt x="1861" y="748"/>
                  </a:cubicBezTo>
                  <a:cubicBezTo>
                    <a:pt x="1831" y="742"/>
                    <a:pt x="1803" y="727"/>
                    <a:pt x="1781" y="705"/>
                  </a:cubicBezTo>
                  <a:cubicBezTo>
                    <a:pt x="1759" y="683"/>
                    <a:pt x="1744" y="655"/>
                    <a:pt x="1738" y="625"/>
                  </a:cubicBezTo>
                  <a:cubicBezTo>
                    <a:pt x="959" y="625"/>
                    <a:pt x="959" y="625"/>
                    <a:pt x="959" y="625"/>
                  </a:cubicBezTo>
                  <a:cubicBezTo>
                    <a:pt x="951" y="625"/>
                    <a:pt x="943" y="622"/>
                    <a:pt x="937" y="616"/>
                  </a:cubicBezTo>
                  <a:cubicBezTo>
                    <a:pt x="932" y="611"/>
                    <a:pt x="928" y="603"/>
                    <a:pt x="928" y="595"/>
                  </a:cubicBezTo>
                  <a:cubicBezTo>
                    <a:pt x="928" y="586"/>
                    <a:pt x="932" y="578"/>
                    <a:pt x="937" y="573"/>
                  </a:cubicBezTo>
                  <a:cubicBezTo>
                    <a:pt x="943" y="567"/>
                    <a:pt x="951" y="564"/>
                    <a:pt x="959" y="564"/>
                  </a:cubicBezTo>
                  <a:cubicBezTo>
                    <a:pt x="1766" y="564"/>
                    <a:pt x="1766" y="564"/>
                    <a:pt x="1766" y="564"/>
                  </a:cubicBezTo>
                  <a:cubicBezTo>
                    <a:pt x="1783" y="564"/>
                    <a:pt x="1796" y="578"/>
                    <a:pt x="1796" y="595"/>
                  </a:cubicBezTo>
                  <a:cubicBezTo>
                    <a:pt x="1796" y="620"/>
                    <a:pt x="1806" y="644"/>
                    <a:pt x="1824" y="662"/>
                  </a:cubicBezTo>
                  <a:cubicBezTo>
                    <a:pt x="1842" y="680"/>
                    <a:pt x="1866" y="690"/>
                    <a:pt x="1892" y="690"/>
                  </a:cubicBezTo>
                  <a:cubicBezTo>
                    <a:pt x="1909" y="690"/>
                    <a:pt x="1922" y="704"/>
                    <a:pt x="1922" y="720"/>
                  </a:cubicBezTo>
                  <a:close/>
                  <a:moveTo>
                    <a:pt x="1440" y="1344"/>
                  </a:moveTo>
                  <a:cubicBezTo>
                    <a:pt x="1440" y="1352"/>
                    <a:pt x="1437" y="1359"/>
                    <a:pt x="1432" y="1365"/>
                  </a:cubicBezTo>
                  <a:cubicBezTo>
                    <a:pt x="1426" y="1371"/>
                    <a:pt x="1418" y="1374"/>
                    <a:pt x="1410" y="1374"/>
                  </a:cubicBezTo>
                  <a:cubicBezTo>
                    <a:pt x="432" y="1374"/>
                    <a:pt x="432" y="1374"/>
                    <a:pt x="432" y="1374"/>
                  </a:cubicBezTo>
                  <a:cubicBezTo>
                    <a:pt x="415" y="1374"/>
                    <a:pt x="402" y="1360"/>
                    <a:pt x="402" y="1344"/>
                  </a:cubicBezTo>
                  <a:cubicBezTo>
                    <a:pt x="402" y="1318"/>
                    <a:pt x="392" y="1294"/>
                    <a:pt x="374" y="1276"/>
                  </a:cubicBezTo>
                  <a:cubicBezTo>
                    <a:pt x="356" y="1258"/>
                    <a:pt x="332" y="1248"/>
                    <a:pt x="306" y="1248"/>
                  </a:cubicBezTo>
                  <a:cubicBezTo>
                    <a:pt x="290" y="1248"/>
                    <a:pt x="276" y="1235"/>
                    <a:pt x="276" y="1218"/>
                  </a:cubicBezTo>
                  <a:cubicBezTo>
                    <a:pt x="276" y="720"/>
                    <a:pt x="276" y="720"/>
                    <a:pt x="276" y="720"/>
                  </a:cubicBezTo>
                  <a:cubicBezTo>
                    <a:pt x="276" y="712"/>
                    <a:pt x="279" y="705"/>
                    <a:pt x="285" y="699"/>
                  </a:cubicBezTo>
                  <a:cubicBezTo>
                    <a:pt x="291" y="693"/>
                    <a:pt x="298" y="690"/>
                    <a:pt x="307" y="690"/>
                  </a:cubicBezTo>
                  <a:cubicBezTo>
                    <a:pt x="332" y="690"/>
                    <a:pt x="356" y="680"/>
                    <a:pt x="374" y="662"/>
                  </a:cubicBezTo>
                  <a:cubicBezTo>
                    <a:pt x="392" y="644"/>
                    <a:pt x="402" y="620"/>
                    <a:pt x="402" y="595"/>
                  </a:cubicBezTo>
                  <a:cubicBezTo>
                    <a:pt x="402" y="578"/>
                    <a:pt x="416" y="564"/>
                    <a:pt x="432" y="564"/>
                  </a:cubicBezTo>
                  <a:cubicBezTo>
                    <a:pt x="697" y="564"/>
                    <a:pt x="697" y="564"/>
                    <a:pt x="697" y="564"/>
                  </a:cubicBezTo>
                  <a:cubicBezTo>
                    <a:pt x="705" y="564"/>
                    <a:pt x="713" y="567"/>
                    <a:pt x="719" y="573"/>
                  </a:cubicBezTo>
                  <a:cubicBezTo>
                    <a:pt x="725" y="578"/>
                    <a:pt x="728" y="586"/>
                    <a:pt x="728" y="595"/>
                  </a:cubicBezTo>
                  <a:cubicBezTo>
                    <a:pt x="728" y="603"/>
                    <a:pt x="725" y="611"/>
                    <a:pt x="719" y="616"/>
                  </a:cubicBezTo>
                  <a:cubicBezTo>
                    <a:pt x="713" y="622"/>
                    <a:pt x="705" y="625"/>
                    <a:pt x="697" y="625"/>
                  </a:cubicBezTo>
                  <a:cubicBezTo>
                    <a:pt x="460" y="625"/>
                    <a:pt x="460" y="625"/>
                    <a:pt x="460" y="625"/>
                  </a:cubicBezTo>
                  <a:cubicBezTo>
                    <a:pt x="454" y="655"/>
                    <a:pt x="439" y="683"/>
                    <a:pt x="417" y="705"/>
                  </a:cubicBezTo>
                  <a:cubicBezTo>
                    <a:pt x="395" y="727"/>
                    <a:pt x="367" y="742"/>
                    <a:pt x="337" y="748"/>
                  </a:cubicBezTo>
                  <a:cubicBezTo>
                    <a:pt x="337" y="1190"/>
                    <a:pt x="337" y="1190"/>
                    <a:pt x="337" y="1190"/>
                  </a:cubicBezTo>
                  <a:cubicBezTo>
                    <a:pt x="367" y="1196"/>
                    <a:pt x="395" y="1211"/>
                    <a:pt x="417" y="1233"/>
                  </a:cubicBezTo>
                  <a:cubicBezTo>
                    <a:pt x="439" y="1255"/>
                    <a:pt x="454" y="1283"/>
                    <a:pt x="460" y="1313"/>
                  </a:cubicBezTo>
                  <a:cubicBezTo>
                    <a:pt x="1410" y="1313"/>
                    <a:pt x="1410" y="1313"/>
                    <a:pt x="1410" y="1313"/>
                  </a:cubicBezTo>
                  <a:cubicBezTo>
                    <a:pt x="1410" y="1313"/>
                    <a:pt x="1410" y="1313"/>
                    <a:pt x="1410" y="1313"/>
                  </a:cubicBezTo>
                  <a:cubicBezTo>
                    <a:pt x="1427" y="1313"/>
                    <a:pt x="1440" y="1327"/>
                    <a:pt x="1440" y="1344"/>
                  </a:cubicBezTo>
                  <a:close/>
                  <a:moveTo>
                    <a:pt x="1785" y="1000"/>
                  </a:moveTo>
                  <a:cubicBezTo>
                    <a:pt x="1511" y="1000"/>
                    <a:pt x="1511" y="1000"/>
                    <a:pt x="1511" y="1000"/>
                  </a:cubicBezTo>
                  <a:cubicBezTo>
                    <a:pt x="1494" y="1000"/>
                    <a:pt x="1480" y="986"/>
                    <a:pt x="1480" y="969"/>
                  </a:cubicBezTo>
                  <a:cubicBezTo>
                    <a:pt x="1480" y="952"/>
                    <a:pt x="1494" y="939"/>
                    <a:pt x="1511" y="939"/>
                  </a:cubicBezTo>
                  <a:cubicBezTo>
                    <a:pt x="1785" y="939"/>
                    <a:pt x="1785" y="939"/>
                    <a:pt x="1785" y="939"/>
                  </a:cubicBezTo>
                  <a:cubicBezTo>
                    <a:pt x="1802" y="939"/>
                    <a:pt x="1816" y="952"/>
                    <a:pt x="1816" y="969"/>
                  </a:cubicBezTo>
                  <a:cubicBezTo>
                    <a:pt x="1816" y="986"/>
                    <a:pt x="1802" y="1000"/>
                    <a:pt x="1785" y="1000"/>
                  </a:cubicBezTo>
                  <a:close/>
                  <a:moveTo>
                    <a:pt x="688" y="939"/>
                  </a:moveTo>
                  <a:cubicBezTo>
                    <a:pt x="704" y="939"/>
                    <a:pt x="718" y="952"/>
                    <a:pt x="718" y="969"/>
                  </a:cubicBezTo>
                  <a:cubicBezTo>
                    <a:pt x="718" y="986"/>
                    <a:pt x="704" y="1000"/>
                    <a:pt x="688" y="1000"/>
                  </a:cubicBezTo>
                  <a:cubicBezTo>
                    <a:pt x="413" y="1000"/>
                    <a:pt x="413" y="1000"/>
                    <a:pt x="413" y="1000"/>
                  </a:cubicBezTo>
                  <a:cubicBezTo>
                    <a:pt x="396" y="1000"/>
                    <a:pt x="382" y="986"/>
                    <a:pt x="382" y="969"/>
                  </a:cubicBezTo>
                  <a:cubicBezTo>
                    <a:pt x="382" y="952"/>
                    <a:pt x="396" y="939"/>
                    <a:pt x="413" y="939"/>
                  </a:cubicBezTo>
                  <a:lnTo>
                    <a:pt x="688" y="939"/>
                  </a:lnTo>
                  <a:close/>
                  <a:moveTo>
                    <a:pt x="1099" y="1268"/>
                  </a:moveTo>
                  <a:cubicBezTo>
                    <a:pt x="1178" y="1268"/>
                    <a:pt x="1254" y="1236"/>
                    <a:pt x="1310" y="1180"/>
                  </a:cubicBezTo>
                  <a:cubicBezTo>
                    <a:pt x="1366" y="1124"/>
                    <a:pt x="1398" y="1048"/>
                    <a:pt x="1398" y="969"/>
                  </a:cubicBezTo>
                  <a:cubicBezTo>
                    <a:pt x="1398" y="890"/>
                    <a:pt x="1366" y="814"/>
                    <a:pt x="1310" y="758"/>
                  </a:cubicBezTo>
                  <a:cubicBezTo>
                    <a:pt x="1254" y="702"/>
                    <a:pt x="1178" y="670"/>
                    <a:pt x="1099" y="670"/>
                  </a:cubicBezTo>
                  <a:cubicBezTo>
                    <a:pt x="1020" y="670"/>
                    <a:pt x="944" y="702"/>
                    <a:pt x="888" y="758"/>
                  </a:cubicBezTo>
                  <a:cubicBezTo>
                    <a:pt x="832" y="814"/>
                    <a:pt x="800" y="890"/>
                    <a:pt x="800" y="969"/>
                  </a:cubicBezTo>
                  <a:cubicBezTo>
                    <a:pt x="800" y="1048"/>
                    <a:pt x="832" y="1124"/>
                    <a:pt x="888" y="1180"/>
                  </a:cubicBezTo>
                  <a:cubicBezTo>
                    <a:pt x="944" y="1236"/>
                    <a:pt x="1020" y="1268"/>
                    <a:pt x="1099" y="1268"/>
                  </a:cubicBezTo>
                  <a:close/>
                  <a:moveTo>
                    <a:pt x="1099" y="731"/>
                  </a:moveTo>
                  <a:cubicBezTo>
                    <a:pt x="1162" y="731"/>
                    <a:pt x="1223" y="756"/>
                    <a:pt x="1267" y="801"/>
                  </a:cubicBezTo>
                  <a:cubicBezTo>
                    <a:pt x="1312" y="845"/>
                    <a:pt x="1337" y="906"/>
                    <a:pt x="1337" y="969"/>
                  </a:cubicBezTo>
                  <a:cubicBezTo>
                    <a:pt x="1337" y="1032"/>
                    <a:pt x="1312" y="1093"/>
                    <a:pt x="1267" y="1137"/>
                  </a:cubicBezTo>
                  <a:cubicBezTo>
                    <a:pt x="1223" y="1182"/>
                    <a:pt x="1162" y="1207"/>
                    <a:pt x="1099" y="1207"/>
                  </a:cubicBezTo>
                  <a:cubicBezTo>
                    <a:pt x="1036" y="1207"/>
                    <a:pt x="975" y="1182"/>
                    <a:pt x="931" y="1137"/>
                  </a:cubicBezTo>
                  <a:cubicBezTo>
                    <a:pt x="886" y="1093"/>
                    <a:pt x="861" y="1032"/>
                    <a:pt x="861" y="969"/>
                  </a:cubicBezTo>
                  <a:cubicBezTo>
                    <a:pt x="861" y="906"/>
                    <a:pt x="886" y="845"/>
                    <a:pt x="931" y="801"/>
                  </a:cubicBezTo>
                  <a:cubicBezTo>
                    <a:pt x="975" y="756"/>
                    <a:pt x="1036" y="731"/>
                    <a:pt x="1099" y="731"/>
                  </a:cubicBezTo>
                  <a:close/>
                  <a:moveTo>
                    <a:pt x="1021" y="1064"/>
                  </a:moveTo>
                  <a:cubicBezTo>
                    <a:pt x="1021" y="1034"/>
                    <a:pt x="1021" y="1034"/>
                    <a:pt x="1021" y="1034"/>
                  </a:cubicBezTo>
                  <a:cubicBezTo>
                    <a:pt x="1021" y="1017"/>
                    <a:pt x="1035" y="1004"/>
                    <a:pt x="1051" y="1004"/>
                  </a:cubicBezTo>
                  <a:cubicBezTo>
                    <a:pt x="1068" y="1004"/>
                    <a:pt x="1081" y="1017"/>
                    <a:pt x="1082" y="1034"/>
                  </a:cubicBezTo>
                  <a:cubicBezTo>
                    <a:pt x="1082" y="1059"/>
                    <a:pt x="1082" y="1059"/>
                    <a:pt x="1082" y="1059"/>
                  </a:cubicBezTo>
                  <a:cubicBezTo>
                    <a:pt x="1116" y="1059"/>
                    <a:pt x="1116" y="1059"/>
                    <a:pt x="1116" y="1059"/>
                  </a:cubicBezTo>
                  <a:cubicBezTo>
                    <a:pt x="1116" y="1000"/>
                    <a:pt x="1116" y="1000"/>
                    <a:pt x="1116" y="1000"/>
                  </a:cubicBezTo>
                  <a:cubicBezTo>
                    <a:pt x="1077" y="1000"/>
                    <a:pt x="1077" y="1000"/>
                    <a:pt x="1077" y="1000"/>
                  </a:cubicBezTo>
                  <a:cubicBezTo>
                    <a:pt x="1046" y="999"/>
                    <a:pt x="1021" y="974"/>
                    <a:pt x="1021" y="943"/>
                  </a:cubicBezTo>
                  <a:cubicBezTo>
                    <a:pt x="1021" y="874"/>
                    <a:pt x="1021" y="874"/>
                    <a:pt x="1021" y="874"/>
                  </a:cubicBezTo>
                  <a:cubicBezTo>
                    <a:pt x="1021" y="846"/>
                    <a:pt x="1041" y="823"/>
                    <a:pt x="1069" y="818"/>
                  </a:cubicBezTo>
                  <a:cubicBezTo>
                    <a:pt x="1069" y="803"/>
                    <a:pt x="1069" y="803"/>
                    <a:pt x="1069" y="803"/>
                  </a:cubicBezTo>
                  <a:cubicBezTo>
                    <a:pt x="1069" y="803"/>
                    <a:pt x="1069" y="803"/>
                    <a:pt x="1069" y="803"/>
                  </a:cubicBezTo>
                  <a:cubicBezTo>
                    <a:pt x="1069" y="786"/>
                    <a:pt x="1082" y="772"/>
                    <a:pt x="1099" y="772"/>
                  </a:cubicBezTo>
                  <a:cubicBezTo>
                    <a:pt x="1116" y="772"/>
                    <a:pt x="1130" y="786"/>
                    <a:pt x="1130" y="803"/>
                  </a:cubicBezTo>
                  <a:cubicBezTo>
                    <a:pt x="1130" y="818"/>
                    <a:pt x="1130" y="818"/>
                    <a:pt x="1130" y="818"/>
                  </a:cubicBezTo>
                  <a:cubicBezTo>
                    <a:pt x="1130" y="818"/>
                    <a:pt x="1130" y="818"/>
                    <a:pt x="1130" y="818"/>
                  </a:cubicBezTo>
                  <a:cubicBezTo>
                    <a:pt x="1157" y="823"/>
                    <a:pt x="1177" y="846"/>
                    <a:pt x="1177" y="874"/>
                  </a:cubicBezTo>
                  <a:cubicBezTo>
                    <a:pt x="1177" y="904"/>
                    <a:pt x="1177" y="904"/>
                    <a:pt x="1177" y="904"/>
                  </a:cubicBezTo>
                  <a:cubicBezTo>
                    <a:pt x="1177" y="921"/>
                    <a:pt x="1163" y="934"/>
                    <a:pt x="1147" y="934"/>
                  </a:cubicBezTo>
                  <a:cubicBezTo>
                    <a:pt x="1130" y="934"/>
                    <a:pt x="1117" y="921"/>
                    <a:pt x="1116" y="904"/>
                  </a:cubicBezTo>
                  <a:cubicBezTo>
                    <a:pt x="1116" y="879"/>
                    <a:pt x="1116" y="879"/>
                    <a:pt x="1116" y="879"/>
                  </a:cubicBezTo>
                  <a:cubicBezTo>
                    <a:pt x="1082" y="879"/>
                    <a:pt x="1082" y="879"/>
                    <a:pt x="1082" y="879"/>
                  </a:cubicBezTo>
                  <a:cubicBezTo>
                    <a:pt x="1082" y="939"/>
                    <a:pt x="1082" y="939"/>
                    <a:pt x="1082" y="939"/>
                  </a:cubicBezTo>
                  <a:cubicBezTo>
                    <a:pt x="1121" y="939"/>
                    <a:pt x="1121" y="939"/>
                    <a:pt x="1121" y="939"/>
                  </a:cubicBezTo>
                  <a:cubicBezTo>
                    <a:pt x="1121" y="939"/>
                    <a:pt x="1121" y="939"/>
                    <a:pt x="1121" y="939"/>
                  </a:cubicBezTo>
                  <a:cubicBezTo>
                    <a:pt x="1152" y="939"/>
                    <a:pt x="1177" y="964"/>
                    <a:pt x="1177" y="995"/>
                  </a:cubicBezTo>
                  <a:cubicBezTo>
                    <a:pt x="1177" y="1064"/>
                    <a:pt x="1177" y="1064"/>
                    <a:pt x="1177" y="1064"/>
                  </a:cubicBezTo>
                  <a:cubicBezTo>
                    <a:pt x="1177" y="1092"/>
                    <a:pt x="1157" y="1116"/>
                    <a:pt x="1130" y="1120"/>
                  </a:cubicBezTo>
                  <a:cubicBezTo>
                    <a:pt x="1130" y="1135"/>
                    <a:pt x="1130" y="1135"/>
                    <a:pt x="1130" y="1135"/>
                  </a:cubicBezTo>
                  <a:cubicBezTo>
                    <a:pt x="1130" y="1152"/>
                    <a:pt x="1116" y="1166"/>
                    <a:pt x="1099" y="1166"/>
                  </a:cubicBezTo>
                  <a:cubicBezTo>
                    <a:pt x="1082" y="1166"/>
                    <a:pt x="1069" y="1152"/>
                    <a:pt x="1069" y="1135"/>
                  </a:cubicBezTo>
                  <a:cubicBezTo>
                    <a:pt x="1069" y="1120"/>
                    <a:pt x="1069" y="1120"/>
                    <a:pt x="1069" y="1120"/>
                  </a:cubicBezTo>
                  <a:cubicBezTo>
                    <a:pt x="1041" y="1116"/>
                    <a:pt x="1021" y="1092"/>
                    <a:pt x="1021" y="10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0" name="Group 69" descr="" title="">
            <a:extLst>
              <a:ext uri="{FF2B5EF4-FFF2-40B4-BE49-F238E27FC236}">
                <a16:creationId xmlns:a16="http://schemas.microsoft.com/office/drawing/2014/main" id="{FC9FFD00-B0E6-203F-3953-8EBC6067595D}"/>
              </a:ext>
            </a:extLst>
          </p:cNvPr>
          <p:cNvGrpSpPr/>
          <p:nvPr/>
        </p:nvGrpSpPr>
        <p:grpSpPr>
          <a:xfrm>
            <a:off x="4862254" y="1371600"/>
            <a:ext cx="838200" cy="838200"/>
            <a:chOff x="4862254" y="1371600"/>
            <a:chExt cx="838200" cy="838200"/>
          </a:xfrm>
        </p:grpSpPr>
        <p:sp>
          <p:nvSpPr>
            <p:cNvPr id="18" name="Oval 17" descr="" title="">
              <a:extLst>
                <a:ext uri="{FF2B5EF4-FFF2-40B4-BE49-F238E27FC236}">
                  <a16:creationId xmlns:a16="http://schemas.microsoft.com/office/drawing/2014/main" id="{0FB51CBE-9E74-FC01-1A15-839025D6368F}"/>
                </a:ext>
              </a:extLst>
            </p:cNvPr>
            <p:cNvSpPr/>
            <p:nvPr/>
          </p:nvSpPr>
          <p:spPr>
            <a:xfrm>
              <a:off x="4862254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69" name="Group 68" descr="" title="">
              <a:extLst>
                <a:ext uri="{FF2B5EF4-FFF2-40B4-BE49-F238E27FC236}">
                  <a16:creationId xmlns:a16="http://schemas.microsoft.com/office/drawing/2014/main" id="{B549D33F-097D-09B1-1B1D-3FAB8ADCED0D}"/>
                </a:ext>
              </a:extLst>
            </p:cNvPr>
            <p:cNvGrpSpPr/>
            <p:nvPr/>
          </p:nvGrpSpPr>
          <p:grpSpPr>
            <a:xfrm>
              <a:off x="5022862" y="1532208"/>
              <a:ext cx="516985" cy="516985"/>
              <a:chOff x="-7650163" y="463551"/>
              <a:chExt cx="5148263" cy="5148263"/>
            </a:xfrm>
          </p:grpSpPr>
          <p:sp>
            <p:nvSpPr>
              <p:cNvPr id="61" name="Freeform 36" descr="" title="">
                <a:extLst>
                  <a:ext uri="{FF2B5EF4-FFF2-40B4-BE49-F238E27FC236}">
                    <a16:creationId xmlns:a16="http://schemas.microsoft.com/office/drawing/2014/main" id="{A90AB27C-A5D3-8E7D-08A3-044041EA78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50163" y="463551"/>
                <a:ext cx="5148263" cy="5148263"/>
              </a:xfrm>
              <a:custGeom>
                <a:avLst/>
                <a:gdLst>
                  <a:gd name="T0" fmla="*/ 1910 w 2240"/>
                  <a:gd name="T1" fmla="*/ 187 h 2240"/>
                  <a:gd name="T2" fmla="*/ 1169 w 2240"/>
                  <a:gd name="T3" fmla="*/ 33 h 2240"/>
                  <a:gd name="T4" fmla="*/ 149 w 2240"/>
                  <a:gd name="T5" fmla="*/ 0 h 2240"/>
                  <a:gd name="T6" fmla="*/ 0 w 2240"/>
                  <a:gd name="T7" fmla="*/ 149 h 2240"/>
                  <a:gd name="T8" fmla="*/ 44 w 2240"/>
                  <a:gd name="T9" fmla="*/ 1674 h 2240"/>
                  <a:gd name="T10" fmla="*/ 224 w 2240"/>
                  <a:gd name="T11" fmla="*/ 1717 h 2240"/>
                  <a:gd name="T12" fmla="*/ 268 w 2240"/>
                  <a:gd name="T13" fmla="*/ 2010 h 2240"/>
                  <a:gd name="T14" fmla="*/ 523 w 2240"/>
                  <a:gd name="T15" fmla="*/ 2053 h 2240"/>
                  <a:gd name="T16" fmla="*/ 523 w 2240"/>
                  <a:gd name="T17" fmla="*/ 2091 h 2240"/>
                  <a:gd name="T18" fmla="*/ 672 w 2240"/>
                  <a:gd name="T19" fmla="*/ 2240 h 2240"/>
                  <a:gd name="T20" fmla="*/ 1898 w 2240"/>
                  <a:gd name="T21" fmla="*/ 2196 h 2240"/>
                  <a:gd name="T22" fmla="*/ 1941 w 2240"/>
                  <a:gd name="T23" fmla="*/ 1904 h 2240"/>
                  <a:gd name="T24" fmla="*/ 2196 w 2240"/>
                  <a:gd name="T25" fmla="*/ 1860 h 2240"/>
                  <a:gd name="T26" fmla="*/ 2240 w 2240"/>
                  <a:gd name="T27" fmla="*/ 516 h 2240"/>
                  <a:gd name="T28" fmla="*/ 1990 w 2240"/>
                  <a:gd name="T29" fmla="*/ 220 h 2240"/>
                  <a:gd name="T30" fmla="*/ 2113 w 2240"/>
                  <a:gd name="T31" fmla="*/ 448 h 2240"/>
                  <a:gd name="T32" fmla="*/ 2001 w 2240"/>
                  <a:gd name="T33" fmla="*/ 426 h 2240"/>
                  <a:gd name="T34" fmla="*/ 1979 w 2240"/>
                  <a:gd name="T35" fmla="*/ 314 h 2240"/>
                  <a:gd name="T36" fmla="*/ 1157 w 2240"/>
                  <a:gd name="T37" fmla="*/ 187 h 2240"/>
                  <a:gd name="T38" fmla="*/ 1217 w 2240"/>
                  <a:gd name="T39" fmla="*/ 187 h 2240"/>
                  <a:gd name="T40" fmla="*/ 224 w 2240"/>
                  <a:gd name="T41" fmla="*/ 1643 h 2240"/>
                  <a:gd name="T42" fmla="*/ 97 w 2240"/>
                  <a:gd name="T43" fmla="*/ 1621 h 2240"/>
                  <a:gd name="T44" fmla="*/ 75 w 2240"/>
                  <a:gd name="T45" fmla="*/ 149 h 2240"/>
                  <a:gd name="T46" fmla="*/ 149 w 2240"/>
                  <a:gd name="T47" fmla="*/ 75 h 2240"/>
                  <a:gd name="T48" fmla="*/ 1083 w 2240"/>
                  <a:gd name="T49" fmla="*/ 187 h 2240"/>
                  <a:gd name="T50" fmla="*/ 865 w 2240"/>
                  <a:gd name="T51" fmla="*/ 230 h 2240"/>
                  <a:gd name="T52" fmla="*/ 373 w 2240"/>
                  <a:gd name="T53" fmla="*/ 336 h 2240"/>
                  <a:gd name="T54" fmla="*/ 224 w 2240"/>
                  <a:gd name="T55" fmla="*/ 485 h 2240"/>
                  <a:gd name="T56" fmla="*/ 523 w 2240"/>
                  <a:gd name="T57" fmla="*/ 1979 h 2240"/>
                  <a:gd name="T58" fmla="*/ 321 w 2240"/>
                  <a:gd name="T59" fmla="*/ 1957 h 2240"/>
                  <a:gd name="T60" fmla="*/ 299 w 2240"/>
                  <a:gd name="T61" fmla="*/ 485 h 2240"/>
                  <a:gd name="T62" fmla="*/ 373 w 2240"/>
                  <a:gd name="T63" fmla="*/ 411 h 2240"/>
                  <a:gd name="T64" fmla="*/ 1307 w 2240"/>
                  <a:gd name="T65" fmla="*/ 523 h 2240"/>
                  <a:gd name="T66" fmla="*/ 566 w 2240"/>
                  <a:gd name="T67" fmla="*/ 566 h 2240"/>
                  <a:gd name="T68" fmla="*/ 1381 w 2240"/>
                  <a:gd name="T69" fmla="*/ 463 h 2240"/>
                  <a:gd name="T70" fmla="*/ 1381 w 2240"/>
                  <a:gd name="T71" fmla="*/ 523 h 2240"/>
                  <a:gd name="T72" fmla="*/ 1792 w 2240"/>
                  <a:gd name="T73" fmla="*/ 2165 h 2240"/>
                  <a:gd name="T74" fmla="*/ 619 w 2240"/>
                  <a:gd name="T75" fmla="*/ 2143 h 2240"/>
                  <a:gd name="T76" fmla="*/ 597 w 2240"/>
                  <a:gd name="T77" fmla="*/ 672 h 2240"/>
                  <a:gd name="T78" fmla="*/ 672 w 2240"/>
                  <a:gd name="T79" fmla="*/ 597 h 2240"/>
                  <a:gd name="T80" fmla="*/ 1605 w 2240"/>
                  <a:gd name="T81" fmla="*/ 709 h 2240"/>
                  <a:gd name="T82" fmla="*/ 1755 w 2240"/>
                  <a:gd name="T83" fmla="*/ 859 h 2240"/>
                  <a:gd name="T84" fmla="*/ 1867 w 2240"/>
                  <a:gd name="T85" fmla="*/ 2091 h 2240"/>
                  <a:gd name="T86" fmla="*/ 1792 w 2240"/>
                  <a:gd name="T87" fmla="*/ 2165 h 2240"/>
                  <a:gd name="T88" fmla="*/ 1814 w 2240"/>
                  <a:gd name="T89" fmla="*/ 784 h 2240"/>
                  <a:gd name="T90" fmla="*/ 1702 w 2240"/>
                  <a:gd name="T91" fmla="*/ 762 h 2240"/>
                  <a:gd name="T92" fmla="*/ 1680 w 2240"/>
                  <a:gd name="T93" fmla="*/ 650 h 2240"/>
                  <a:gd name="T94" fmla="*/ 1941 w 2240"/>
                  <a:gd name="T95" fmla="*/ 1829 h 2240"/>
                  <a:gd name="T96" fmla="*/ 1908 w 2240"/>
                  <a:gd name="T97" fmla="*/ 773 h 2240"/>
                  <a:gd name="T98" fmla="*/ 1612 w 2240"/>
                  <a:gd name="T99" fmla="*/ 523 h 2240"/>
                  <a:gd name="T100" fmla="*/ 1393 w 2240"/>
                  <a:gd name="T101" fmla="*/ 369 h 2240"/>
                  <a:gd name="T102" fmla="*/ 896 w 2240"/>
                  <a:gd name="T103" fmla="*/ 336 h 2240"/>
                  <a:gd name="T104" fmla="*/ 971 w 2240"/>
                  <a:gd name="T105" fmla="*/ 261 h 2240"/>
                  <a:gd name="T106" fmla="*/ 1904 w 2240"/>
                  <a:gd name="T107" fmla="*/ 373 h 2240"/>
                  <a:gd name="T108" fmla="*/ 2053 w 2240"/>
                  <a:gd name="T109" fmla="*/ 523 h 2240"/>
                  <a:gd name="T110" fmla="*/ 2165 w 2240"/>
                  <a:gd name="T111" fmla="*/ 1755 h 2240"/>
                  <a:gd name="T112" fmla="*/ 2091 w 2240"/>
                  <a:gd name="T113" fmla="*/ 1829 h 2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0" h="2240">
                    <a:moveTo>
                      <a:pt x="1990" y="220"/>
                    </a:moveTo>
                    <a:cubicBezTo>
                      <a:pt x="1969" y="198"/>
                      <a:pt x="1940" y="187"/>
                      <a:pt x="1910" y="187"/>
                    </a:cubicBezTo>
                    <a:cubicBezTo>
                      <a:pt x="1322" y="187"/>
                      <a:pt x="1322" y="187"/>
                      <a:pt x="1322" y="187"/>
                    </a:cubicBezTo>
                    <a:cubicBezTo>
                      <a:pt x="1169" y="33"/>
                      <a:pt x="1169" y="33"/>
                      <a:pt x="1169" y="33"/>
                    </a:cubicBezTo>
                    <a:cubicBezTo>
                      <a:pt x="1148" y="12"/>
                      <a:pt x="1119" y="0"/>
                      <a:pt x="108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10" y="0"/>
                      <a:pt x="72" y="16"/>
                      <a:pt x="44" y="44"/>
                    </a:cubicBezTo>
                    <a:cubicBezTo>
                      <a:pt x="16" y="72"/>
                      <a:pt x="0" y="110"/>
                      <a:pt x="0" y="149"/>
                    </a:cubicBezTo>
                    <a:cubicBezTo>
                      <a:pt x="0" y="1568"/>
                      <a:pt x="0" y="1568"/>
                      <a:pt x="0" y="1568"/>
                    </a:cubicBezTo>
                    <a:cubicBezTo>
                      <a:pt x="0" y="1608"/>
                      <a:pt x="16" y="1646"/>
                      <a:pt x="44" y="1674"/>
                    </a:cubicBezTo>
                    <a:cubicBezTo>
                      <a:pt x="72" y="1702"/>
                      <a:pt x="110" y="1717"/>
                      <a:pt x="149" y="1717"/>
                    </a:cubicBezTo>
                    <a:cubicBezTo>
                      <a:pt x="224" y="1717"/>
                      <a:pt x="224" y="1717"/>
                      <a:pt x="224" y="1717"/>
                    </a:cubicBezTo>
                    <a:cubicBezTo>
                      <a:pt x="224" y="1904"/>
                      <a:pt x="224" y="1904"/>
                      <a:pt x="224" y="1904"/>
                    </a:cubicBezTo>
                    <a:cubicBezTo>
                      <a:pt x="224" y="1944"/>
                      <a:pt x="240" y="1982"/>
                      <a:pt x="268" y="2010"/>
                    </a:cubicBezTo>
                    <a:cubicBezTo>
                      <a:pt x="296" y="2038"/>
                      <a:pt x="334" y="2053"/>
                      <a:pt x="373" y="2053"/>
                    </a:cubicBezTo>
                    <a:cubicBezTo>
                      <a:pt x="523" y="2053"/>
                      <a:pt x="523" y="2053"/>
                      <a:pt x="523" y="2053"/>
                    </a:cubicBezTo>
                    <a:cubicBezTo>
                      <a:pt x="523" y="2091"/>
                      <a:pt x="523" y="2091"/>
                      <a:pt x="523" y="2091"/>
                    </a:cubicBezTo>
                    <a:cubicBezTo>
                      <a:pt x="523" y="2091"/>
                      <a:pt x="523" y="2091"/>
                      <a:pt x="523" y="2091"/>
                    </a:cubicBezTo>
                    <a:cubicBezTo>
                      <a:pt x="523" y="2130"/>
                      <a:pt x="538" y="2168"/>
                      <a:pt x="566" y="2196"/>
                    </a:cubicBezTo>
                    <a:cubicBezTo>
                      <a:pt x="594" y="2224"/>
                      <a:pt x="632" y="2240"/>
                      <a:pt x="672" y="2240"/>
                    </a:cubicBezTo>
                    <a:cubicBezTo>
                      <a:pt x="1792" y="2240"/>
                      <a:pt x="1792" y="2240"/>
                      <a:pt x="1792" y="2240"/>
                    </a:cubicBezTo>
                    <a:cubicBezTo>
                      <a:pt x="1832" y="2240"/>
                      <a:pt x="1870" y="2224"/>
                      <a:pt x="1898" y="2196"/>
                    </a:cubicBezTo>
                    <a:cubicBezTo>
                      <a:pt x="1926" y="2168"/>
                      <a:pt x="1941" y="2130"/>
                      <a:pt x="1941" y="2091"/>
                    </a:cubicBezTo>
                    <a:cubicBezTo>
                      <a:pt x="1941" y="1904"/>
                      <a:pt x="1941" y="1904"/>
                      <a:pt x="1941" y="1904"/>
                    </a:cubicBezTo>
                    <a:cubicBezTo>
                      <a:pt x="2091" y="1904"/>
                      <a:pt x="2091" y="1904"/>
                      <a:pt x="2091" y="1904"/>
                    </a:cubicBezTo>
                    <a:cubicBezTo>
                      <a:pt x="2130" y="1904"/>
                      <a:pt x="2168" y="1888"/>
                      <a:pt x="2196" y="1860"/>
                    </a:cubicBezTo>
                    <a:cubicBezTo>
                      <a:pt x="2224" y="1832"/>
                      <a:pt x="2240" y="1794"/>
                      <a:pt x="2240" y="1755"/>
                    </a:cubicBezTo>
                    <a:cubicBezTo>
                      <a:pt x="2240" y="516"/>
                      <a:pt x="2240" y="516"/>
                      <a:pt x="2240" y="516"/>
                    </a:cubicBezTo>
                    <a:cubicBezTo>
                      <a:pt x="2240" y="487"/>
                      <a:pt x="2228" y="458"/>
                      <a:pt x="2207" y="437"/>
                    </a:cubicBezTo>
                    <a:lnTo>
                      <a:pt x="1990" y="220"/>
                    </a:lnTo>
                    <a:close/>
                    <a:moveTo>
                      <a:pt x="1979" y="314"/>
                    </a:moveTo>
                    <a:cubicBezTo>
                      <a:pt x="2113" y="448"/>
                      <a:pt x="2113" y="448"/>
                      <a:pt x="2113" y="448"/>
                    </a:cubicBezTo>
                    <a:cubicBezTo>
                      <a:pt x="2053" y="448"/>
                      <a:pt x="2053" y="448"/>
                      <a:pt x="2053" y="448"/>
                    </a:cubicBezTo>
                    <a:cubicBezTo>
                      <a:pt x="2034" y="448"/>
                      <a:pt x="2015" y="440"/>
                      <a:pt x="2001" y="426"/>
                    </a:cubicBezTo>
                    <a:cubicBezTo>
                      <a:pt x="1987" y="412"/>
                      <a:pt x="1979" y="393"/>
                      <a:pt x="1979" y="373"/>
                    </a:cubicBezTo>
                    <a:lnTo>
                      <a:pt x="1979" y="314"/>
                    </a:lnTo>
                    <a:close/>
                    <a:moveTo>
                      <a:pt x="1217" y="187"/>
                    </a:moveTo>
                    <a:cubicBezTo>
                      <a:pt x="1157" y="187"/>
                      <a:pt x="1157" y="187"/>
                      <a:pt x="1157" y="187"/>
                    </a:cubicBezTo>
                    <a:cubicBezTo>
                      <a:pt x="1157" y="127"/>
                      <a:pt x="1157" y="127"/>
                      <a:pt x="1157" y="127"/>
                    </a:cubicBezTo>
                    <a:lnTo>
                      <a:pt x="1217" y="187"/>
                    </a:lnTo>
                    <a:close/>
                    <a:moveTo>
                      <a:pt x="224" y="485"/>
                    </a:moveTo>
                    <a:cubicBezTo>
                      <a:pt x="224" y="1643"/>
                      <a:pt x="224" y="1643"/>
                      <a:pt x="224" y="1643"/>
                    </a:cubicBezTo>
                    <a:cubicBezTo>
                      <a:pt x="149" y="1643"/>
                      <a:pt x="149" y="1643"/>
                      <a:pt x="149" y="1643"/>
                    </a:cubicBezTo>
                    <a:cubicBezTo>
                      <a:pt x="130" y="1643"/>
                      <a:pt x="111" y="1635"/>
                      <a:pt x="97" y="1621"/>
                    </a:cubicBezTo>
                    <a:cubicBezTo>
                      <a:pt x="83" y="1607"/>
                      <a:pt x="75" y="1588"/>
                      <a:pt x="75" y="1568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5" y="130"/>
                      <a:pt x="83" y="111"/>
                      <a:pt x="97" y="97"/>
                    </a:cubicBezTo>
                    <a:cubicBezTo>
                      <a:pt x="111" y="83"/>
                      <a:pt x="130" y="75"/>
                      <a:pt x="149" y="75"/>
                    </a:cubicBezTo>
                    <a:cubicBezTo>
                      <a:pt x="1083" y="75"/>
                      <a:pt x="1083" y="75"/>
                      <a:pt x="1083" y="75"/>
                    </a:cubicBezTo>
                    <a:cubicBezTo>
                      <a:pt x="1083" y="187"/>
                      <a:pt x="1083" y="187"/>
                      <a:pt x="1083" y="187"/>
                    </a:cubicBezTo>
                    <a:cubicBezTo>
                      <a:pt x="971" y="187"/>
                      <a:pt x="971" y="187"/>
                      <a:pt x="971" y="187"/>
                    </a:cubicBezTo>
                    <a:cubicBezTo>
                      <a:pt x="931" y="187"/>
                      <a:pt x="893" y="202"/>
                      <a:pt x="865" y="230"/>
                    </a:cubicBezTo>
                    <a:cubicBezTo>
                      <a:pt x="837" y="258"/>
                      <a:pt x="821" y="296"/>
                      <a:pt x="821" y="336"/>
                    </a:cubicBezTo>
                    <a:cubicBezTo>
                      <a:pt x="373" y="336"/>
                      <a:pt x="373" y="336"/>
                      <a:pt x="373" y="336"/>
                    </a:cubicBezTo>
                    <a:cubicBezTo>
                      <a:pt x="334" y="336"/>
                      <a:pt x="296" y="352"/>
                      <a:pt x="268" y="380"/>
                    </a:cubicBezTo>
                    <a:cubicBezTo>
                      <a:pt x="240" y="408"/>
                      <a:pt x="224" y="446"/>
                      <a:pt x="224" y="485"/>
                    </a:cubicBezTo>
                    <a:close/>
                    <a:moveTo>
                      <a:pt x="523" y="672"/>
                    </a:moveTo>
                    <a:cubicBezTo>
                      <a:pt x="523" y="1979"/>
                      <a:pt x="523" y="1979"/>
                      <a:pt x="523" y="1979"/>
                    </a:cubicBezTo>
                    <a:cubicBezTo>
                      <a:pt x="373" y="1979"/>
                      <a:pt x="373" y="1979"/>
                      <a:pt x="373" y="1979"/>
                    </a:cubicBezTo>
                    <a:cubicBezTo>
                      <a:pt x="354" y="1979"/>
                      <a:pt x="335" y="1971"/>
                      <a:pt x="321" y="1957"/>
                    </a:cubicBezTo>
                    <a:cubicBezTo>
                      <a:pt x="307" y="1943"/>
                      <a:pt x="299" y="1924"/>
                      <a:pt x="299" y="1904"/>
                    </a:cubicBezTo>
                    <a:cubicBezTo>
                      <a:pt x="299" y="485"/>
                      <a:pt x="299" y="485"/>
                      <a:pt x="299" y="485"/>
                    </a:cubicBezTo>
                    <a:cubicBezTo>
                      <a:pt x="299" y="466"/>
                      <a:pt x="307" y="447"/>
                      <a:pt x="321" y="433"/>
                    </a:cubicBezTo>
                    <a:cubicBezTo>
                      <a:pt x="335" y="419"/>
                      <a:pt x="354" y="411"/>
                      <a:pt x="373" y="411"/>
                    </a:cubicBezTo>
                    <a:cubicBezTo>
                      <a:pt x="1307" y="411"/>
                      <a:pt x="1307" y="411"/>
                      <a:pt x="1307" y="411"/>
                    </a:cubicBezTo>
                    <a:cubicBezTo>
                      <a:pt x="1307" y="523"/>
                      <a:pt x="1307" y="523"/>
                      <a:pt x="1307" y="523"/>
                    </a:cubicBezTo>
                    <a:cubicBezTo>
                      <a:pt x="672" y="523"/>
                      <a:pt x="672" y="523"/>
                      <a:pt x="672" y="523"/>
                    </a:cubicBezTo>
                    <a:cubicBezTo>
                      <a:pt x="632" y="523"/>
                      <a:pt x="594" y="538"/>
                      <a:pt x="566" y="566"/>
                    </a:cubicBezTo>
                    <a:cubicBezTo>
                      <a:pt x="538" y="594"/>
                      <a:pt x="523" y="632"/>
                      <a:pt x="523" y="672"/>
                    </a:cubicBezTo>
                    <a:close/>
                    <a:moveTo>
                      <a:pt x="1381" y="463"/>
                    </a:moveTo>
                    <a:cubicBezTo>
                      <a:pt x="1441" y="523"/>
                      <a:pt x="1441" y="523"/>
                      <a:pt x="1441" y="523"/>
                    </a:cubicBezTo>
                    <a:cubicBezTo>
                      <a:pt x="1381" y="523"/>
                      <a:pt x="1381" y="523"/>
                      <a:pt x="1381" y="523"/>
                    </a:cubicBezTo>
                    <a:lnTo>
                      <a:pt x="1381" y="463"/>
                    </a:lnTo>
                    <a:close/>
                    <a:moveTo>
                      <a:pt x="1792" y="2165"/>
                    </a:moveTo>
                    <a:cubicBezTo>
                      <a:pt x="672" y="2165"/>
                      <a:pt x="672" y="2165"/>
                      <a:pt x="672" y="2165"/>
                    </a:cubicBezTo>
                    <a:cubicBezTo>
                      <a:pt x="652" y="2165"/>
                      <a:pt x="633" y="2157"/>
                      <a:pt x="619" y="2143"/>
                    </a:cubicBezTo>
                    <a:cubicBezTo>
                      <a:pt x="605" y="2129"/>
                      <a:pt x="597" y="2110"/>
                      <a:pt x="597" y="2091"/>
                    </a:cubicBezTo>
                    <a:cubicBezTo>
                      <a:pt x="597" y="672"/>
                      <a:pt x="597" y="672"/>
                      <a:pt x="597" y="672"/>
                    </a:cubicBezTo>
                    <a:cubicBezTo>
                      <a:pt x="597" y="652"/>
                      <a:pt x="605" y="633"/>
                      <a:pt x="619" y="619"/>
                    </a:cubicBezTo>
                    <a:cubicBezTo>
                      <a:pt x="633" y="605"/>
                      <a:pt x="652" y="597"/>
                      <a:pt x="672" y="597"/>
                    </a:cubicBezTo>
                    <a:cubicBezTo>
                      <a:pt x="1605" y="597"/>
                      <a:pt x="1605" y="597"/>
                      <a:pt x="1605" y="597"/>
                    </a:cubicBezTo>
                    <a:cubicBezTo>
                      <a:pt x="1605" y="709"/>
                      <a:pt x="1605" y="709"/>
                      <a:pt x="1605" y="709"/>
                    </a:cubicBezTo>
                    <a:cubicBezTo>
                      <a:pt x="1605" y="749"/>
                      <a:pt x="1621" y="787"/>
                      <a:pt x="1649" y="815"/>
                    </a:cubicBezTo>
                    <a:cubicBezTo>
                      <a:pt x="1677" y="843"/>
                      <a:pt x="1715" y="859"/>
                      <a:pt x="1755" y="859"/>
                    </a:cubicBezTo>
                    <a:cubicBezTo>
                      <a:pt x="1867" y="859"/>
                      <a:pt x="1867" y="859"/>
                      <a:pt x="1867" y="859"/>
                    </a:cubicBezTo>
                    <a:cubicBezTo>
                      <a:pt x="1867" y="2091"/>
                      <a:pt x="1867" y="2091"/>
                      <a:pt x="1867" y="2091"/>
                    </a:cubicBezTo>
                    <a:cubicBezTo>
                      <a:pt x="1867" y="2110"/>
                      <a:pt x="1859" y="2129"/>
                      <a:pt x="1845" y="2143"/>
                    </a:cubicBezTo>
                    <a:cubicBezTo>
                      <a:pt x="1831" y="2157"/>
                      <a:pt x="1812" y="2165"/>
                      <a:pt x="1792" y="2165"/>
                    </a:cubicBezTo>
                    <a:close/>
                    <a:moveTo>
                      <a:pt x="1680" y="650"/>
                    </a:moveTo>
                    <a:cubicBezTo>
                      <a:pt x="1814" y="784"/>
                      <a:pt x="1814" y="784"/>
                      <a:pt x="1814" y="784"/>
                    </a:cubicBezTo>
                    <a:cubicBezTo>
                      <a:pt x="1755" y="784"/>
                      <a:pt x="1755" y="784"/>
                      <a:pt x="1755" y="784"/>
                    </a:cubicBezTo>
                    <a:cubicBezTo>
                      <a:pt x="1735" y="784"/>
                      <a:pt x="1716" y="776"/>
                      <a:pt x="1702" y="762"/>
                    </a:cubicBezTo>
                    <a:cubicBezTo>
                      <a:pt x="1688" y="748"/>
                      <a:pt x="1680" y="729"/>
                      <a:pt x="1680" y="709"/>
                    </a:cubicBezTo>
                    <a:lnTo>
                      <a:pt x="1680" y="650"/>
                    </a:lnTo>
                    <a:close/>
                    <a:moveTo>
                      <a:pt x="2091" y="1829"/>
                    </a:moveTo>
                    <a:cubicBezTo>
                      <a:pt x="1941" y="1829"/>
                      <a:pt x="1941" y="1829"/>
                      <a:pt x="1941" y="1829"/>
                    </a:cubicBezTo>
                    <a:cubicBezTo>
                      <a:pt x="1941" y="852"/>
                      <a:pt x="1941" y="852"/>
                      <a:pt x="1941" y="852"/>
                    </a:cubicBezTo>
                    <a:cubicBezTo>
                      <a:pt x="1941" y="823"/>
                      <a:pt x="1930" y="794"/>
                      <a:pt x="1908" y="773"/>
                    </a:cubicBezTo>
                    <a:cubicBezTo>
                      <a:pt x="1691" y="556"/>
                      <a:pt x="1691" y="556"/>
                      <a:pt x="1691" y="556"/>
                    </a:cubicBezTo>
                    <a:cubicBezTo>
                      <a:pt x="1670" y="534"/>
                      <a:pt x="1641" y="523"/>
                      <a:pt x="1612" y="523"/>
                    </a:cubicBezTo>
                    <a:cubicBezTo>
                      <a:pt x="1546" y="523"/>
                      <a:pt x="1546" y="523"/>
                      <a:pt x="1546" y="523"/>
                    </a:cubicBezTo>
                    <a:cubicBezTo>
                      <a:pt x="1393" y="369"/>
                      <a:pt x="1393" y="369"/>
                      <a:pt x="1393" y="369"/>
                    </a:cubicBezTo>
                    <a:cubicBezTo>
                      <a:pt x="1371" y="348"/>
                      <a:pt x="1343" y="336"/>
                      <a:pt x="1313" y="336"/>
                    </a:cubicBezTo>
                    <a:cubicBezTo>
                      <a:pt x="896" y="336"/>
                      <a:pt x="896" y="336"/>
                      <a:pt x="896" y="336"/>
                    </a:cubicBezTo>
                    <a:cubicBezTo>
                      <a:pt x="896" y="316"/>
                      <a:pt x="904" y="297"/>
                      <a:pt x="918" y="283"/>
                    </a:cubicBezTo>
                    <a:cubicBezTo>
                      <a:pt x="932" y="269"/>
                      <a:pt x="951" y="261"/>
                      <a:pt x="971" y="261"/>
                    </a:cubicBezTo>
                    <a:cubicBezTo>
                      <a:pt x="1904" y="261"/>
                      <a:pt x="1904" y="261"/>
                      <a:pt x="1904" y="261"/>
                    </a:cubicBezTo>
                    <a:cubicBezTo>
                      <a:pt x="1904" y="373"/>
                      <a:pt x="1904" y="373"/>
                      <a:pt x="1904" y="373"/>
                    </a:cubicBezTo>
                    <a:cubicBezTo>
                      <a:pt x="1904" y="413"/>
                      <a:pt x="1920" y="451"/>
                      <a:pt x="1948" y="479"/>
                    </a:cubicBezTo>
                    <a:cubicBezTo>
                      <a:pt x="1976" y="507"/>
                      <a:pt x="2014" y="523"/>
                      <a:pt x="2053" y="523"/>
                    </a:cubicBezTo>
                    <a:cubicBezTo>
                      <a:pt x="2165" y="523"/>
                      <a:pt x="2165" y="523"/>
                      <a:pt x="2165" y="523"/>
                    </a:cubicBezTo>
                    <a:cubicBezTo>
                      <a:pt x="2165" y="1755"/>
                      <a:pt x="2165" y="1755"/>
                      <a:pt x="2165" y="1755"/>
                    </a:cubicBezTo>
                    <a:cubicBezTo>
                      <a:pt x="2165" y="1774"/>
                      <a:pt x="2157" y="1793"/>
                      <a:pt x="2143" y="1807"/>
                    </a:cubicBezTo>
                    <a:cubicBezTo>
                      <a:pt x="2129" y="1821"/>
                      <a:pt x="2110" y="1829"/>
                      <a:pt x="2091" y="18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37" descr="" title="">
                <a:extLst>
                  <a:ext uri="{FF2B5EF4-FFF2-40B4-BE49-F238E27FC236}">
                    <a16:creationId xmlns:a16="http://schemas.microsoft.com/office/drawing/2014/main" id="{FA02F326-6F16-B1DA-393C-762CF4FDC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2436813"/>
                <a:ext cx="1630363" cy="169863"/>
              </a:xfrm>
              <a:custGeom>
                <a:avLst/>
                <a:gdLst>
                  <a:gd name="T0" fmla="*/ 37 w 709"/>
                  <a:gd name="T1" fmla="*/ 74 h 74"/>
                  <a:gd name="T2" fmla="*/ 672 w 709"/>
                  <a:gd name="T3" fmla="*/ 74 h 74"/>
                  <a:gd name="T4" fmla="*/ 709 w 709"/>
                  <a:gd name="T5" fmla="*/ 37 h 74"/>
                  <a:gd name="T6" fmla="*/ 672 w 709"/>
                  <a:gd name="T7" fmla="*/ 0 h 74"/>
                  <a:gd name="T8" fmla="*/ 37 w 709"/>
                  <a:gd name="T9" fmla="*/ 0 h 74"/>
                  <a:gd name="T10" fmla="*/ 0 w 709"/>
                  <a:gd name="T11" fmla="*/ 37 h 74"/>
                  <a:gd name="T12" fmla="*/ 37 w 709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9" h="74">
                    <a:moveTo>
                      <a:pt x="37" y="74"/>
                    </a:moveTo>
                    <a:cubicBezTo>
                      <a:pt x="672" y="74"/>
                      <a:pt x="672" y="74"/>
                      <a:pt x="672" y="74"/>
                    </a:cubicBezTo>
                    <a:cubicBezTo>
                      <a:pt x="692" y="74"/>
                      <a:pt x="709" y="58"/>
                      <a:pt x="709" y="37"/>
                    </a:cubicBezTo>
                    <a:cubicBezTo>
                      <a:pt x="709" y="16"/>
                      <a:pt x="692" y="0"/>
                      <a:pt x="67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58"/>
                      <a:pt x="16" y="74"/>
                      <a:pt x="37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38" descr="" title="">
                <a:extLst>
                  <a:ext uri="{FF2B5EF4-FFF2-40B4-BE49-F238E27FC236}">
                    <a16:creationId xmlns:a16="http://schemas.microsoft.com/office/drawing/2014/main" id="{4FC52E58-5369-9A90-8825-12F696E8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2863851"/>
                <a:ext cx="2230438" cy="173038"/>
              </a:xfrm>
              <a:custGeom>
                <a:avLst/>
                <a:gdLst>
                  <a:gd name="T0" fmla="*/ 933 w 970"/>
                  <a:gd name="T1" fmla="*/ 0 h 75"/>
                  <a:gd name="T2" fmla="*/ 37 w 970"/>
                  <a:gd name="T3" fmla="*/ 0 h 75"/>
                  <a:gd name="T4" fmla="*/ 0 w 970"/>
                  <a:gd name="T5" fmla="*/ 38 h 75"/>
                  <a:gd name="T6" fmla="*/ 37 w 970"/>
                  <a:gd name="T7" fmla="*/ 75 h 75"/>
                  <a:gd name="T8" fmla="*/ 933 w 970"/>
                  <a:gd name="T9" fmla="*/ 75 h 75"/>
                  <a:gd name="T10" fmla="*/ 970 w 970"/>
                  <a:gd name="T11" fmla="*/ 38 h 75"/>
                  <a:gd name="T12" fmla="*/ 933 w 970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5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7"/>
                      <a:pt x="0" y="38"/>
                    </a:cubicBezTo>
                    <a:cubicBezTo>
                      <a:pt x="0" y="58"/>
                      <a:pt x="16" y="75"/>
                      <a:pt x="37" y="75"/>
                    </a:cubicBezTo>
                    <a:cubicBezTo>
                      <a:pt x="933" y="75"/>
                      <a:pt x="933" y="75"/>
                      <a:pt x="933" y="75"/>
                    </a:cubicBezTo>
                    <a:cubicBezTo>
                      <a:pt x="954" y="75"/>
                      <a:pt x="970" y="58"/>
                      <a:pt x="970" y="38"/>
                    </a:cubicBezTo>
                    <a:cubicBezTo>
                      <a:pt x="970" y="17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9" descr="" title="">
                <a:extLst>
                  <a:ext uri="{FF2B5EF4-FFF2-40B4-BE49-F238E27FC236}">
                    <a16:creationId xmlns:a16="http://schemas.microsoft.com/office/drawing/2014/main" id="{14DD75B7-4062-241A-6624-EAC6FAB01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3294063"/>
                <a:ext cx="2230438" cy="173038"/>
              </a:xfrm>
              <a:custGeom>
                <a:avLst/>
                <a:gdLst>
                  <a:gd name="T0" fmla="*/ 933 w 970"/>
                  <a:gd name="T1" fmla="*/ 0 h 75"/>
                  <a:gd name="T2" fmla="*/ 37 w 970"/>
                  <a:gd name="T3" fmla="*/ 0 h 75"/>
                  <a:gd name="T4" fmla="*/ 0 w 970"/>
                  <a:gd name="T5" fmla="*/ 37 h 75"/>
                  <a:gd name="T6" fmla="*/ 37 w 970"/>
                  <a:gd name="T7" fmla="*/ 75 h 75"/>
                  <a:gd name="T8" fmla="*/ 933 w 970"/>
                  <a:gd name="T9" fmla="*/ 75 h 75"/>
                  <a:gd name="T10" fmla="*/ 970 w 970"/>
                  <a:gd name="T11" fmla="*/ 37 h 75"/>
                  <a:gd name="T12" fmla="*/ 933 w 970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5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58"/>
                      <a:pt x="16" y="75"/>
                      <a:pt x="37" y="75"/>
                    </a:cubicBezTo>
                    <a:cubicBezTo>
                      <a:pt x="933" y="75"/>
                      <a:pt x="933" y="75"/>
                      <a:pt x="933" y="75"/>
                    </a:cubicBezTo>
                    <a:cubicBezTo>
                      <a:pt x="954" y="75"/>
                      <a:pt x="970" y="58"/>
                      <a:pt x="970" y="37"/>
                    </a:cubicBezTo>
                    <a:cubicBezTo>
                      <a:pt x="970" y="17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40" descr="" title="">
                <a:extLst>
                  <a:ext uri="{FF2B5EF4-FFF2-40B4-BE49-F238E27FC236}">
                    <a16:creationId xmlns:a16="http://schemas.microsoft.com/office/drawing/2014/main" id="{537FA510-18F8-0A37-DC9F-8364F0AEB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3724276"/>
                <a:ext cx="2230438" cy="169863"/>
              </a:xfrm>
              <a:custGeom>
                <a:avLst/>
                <a:gdLst>
                  <a:gd name="T0" fmla="*/ 933 w 970"/>
                  <a:gd name="T1" fmla="*/ 0 h 74"/>
                  <a:gd name="T2" fmla="*/ 37 w 970"/>
                  <a:gd name="T3" fmla="*/ 0 h 74"/>
                  <a:gd name="T4" fmla="*/ 0 w 970"/>
                  <a:gd name="T5" fmla="*/ 37 h 74"/>
                  <a:gd name="T6" fmla="*/ 37 w 970"/>
                  <a:gd name="T7" fmla="*/ 74 h 74"/>
                  <a:gd name="T8" fmla="*/ 933 w 970"/>
                  <a:gd name="T9" fmla="*/ 74 h 74"/>
                  <a:gd name="T10" fmla="*/ 970 w 970"/>
                  <a:gd name="T11" fmla="*/ 37 h 74"/>
                  <a:gd name="T12" fmla="*/ 933 w 970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4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58"/>
                      <a:pt x="16" y="74"/>
                      <a:pt x="37" y="74"/>
                    </a:cubicBezTo>
                    <a:cubicBezTo>
                      <a:pt x="933" y="74"/>
                      <a:pt x="933" y="74"/>
                      <a:pt x="933" y="74"/>
                    </a:cubicBezTo>
                    <a:cubicBezTo>
                      <a:pt x="954" y="74"/>
                      <a:pt x="970" y="58"/>
                      <a:pt x="970" y="37"/>
                    </a:cubicBezTo>
                    <a:cubicBezTo>
                      <a:pt x="970" y="16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41" descr="" title="">
                <a:extLst>
                  <a:ext uri="{FF2B5EF4-FFF2-40B4-BE49-F238E27FC236}">
                    <a16:creationId xmlns:a16="http://schemas.microsoft.com/office/drawing/2014/main" id="{CAE6969E-CFB1-834F-3654-3840906FE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4151313"/>
                <a:ext cx="2230438" cy="173038"/>
              </a:xfrm>
              <a:custGeom>
                <a:avLst/>
                <a:gdLst>
                  <a:gd name="T0" fmla="*/ 933 w 970"/>
                  <a:gd name="T1" fmla="*/ 0 h 75"/>
                  <a:gd name="T2" fmla="*/ 37 w 970"/>
                  <a:gd name="T3" fmla="*/ 0 h 75"/>
                  <a:gd name="T4" fmla="*/ 0 w 970"/>
                  <a:gd name="T5" fmla="*/ 38 h 75"/>
                  <a:gd name="T6" fmla="*/ 37 w 970"/>
                  <a:gd name="T7" fmla="*/ 75 h 75"/>
                  <a:gd name="T8" fmla="*/ 933 w 970"/>
                  <a:gd name="T9" fmla="*/ 75 h 75"/>
                  <a:gd name="T10" fmla="*/ 970 w 970"/>
                  <a:gd name="T11" fmla="*/ 38 h 75"/>
                  <a:gd name="T12" fmla="*/ 933 w 970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5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7"/>
                      <a:pt x="0" y="38"/>
                    </a:cubicBezTo>
                    <a:cubicBezTo>
                      <a:pt x="0" y="58"/>
                      <a:pt x="16" y="75"/>
                      <a:pt x="37" y="75"/>
                    </a:cubicBezTo>
                    <a:cubicBezTo>
                      <a:pt x="933" y="75"/>
                      <a:pt x="933" y="75"/>
                      <a:pt x="933" y="75"/>
                    </a:cubicBezTo>
                    <a:cubicBezTo>
                      <a:pt x="954" y="75"/>
                      <a:pt x="970" y="58"/>
                      <a:pt x="970" y="38"/>
                    </a:cubicBezTo>
                    <a:cubicBezTo>
                      <a:pt x="970" y="17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42" descr="" title="">
                <a:extLst>
                  <a:ext uri="{FF2B5EF4-FFF2-40B4-BE49-F238E27FC236}">
                    <a16:creationId xmlns:a16="http://schemas.microsoft.com/office/drawing/2014/main" id="{DD29BE0F-BB6F-C586-7510-6338CACC6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4581526"/>
                <a:ext cx="2230438" cy="173038"/>
              </a:xfrm>
              <a:custGeom>
                <a:avLst/>
                <a:gdLst>
                  <a:gd name="T0" fmla="*/ 933 w 970"/>
                  <a:gd name="T1" fmla="*/ 0 h 75"/>
                  <a:gd name="T2" fmla="*/ 37 w 970"/>
                  <a:gd name="T3" fmla="*/ 0 h 75"/>
                  <a:gd name="T4" fmla="*/ 0 w 970"/>
                  <a:gd name="T5" fmla="*/ 37 h 75"/>
                  <a:gd name="T6" fmla="*/ 37 w 970"/>
                  <a:gd name="T7" fmla="*/ 75 h 75"/>
                  <a:gd name="T8" fmla="*/ 933 w 970"/>
                  <a:gd name="T9" fmla="*/ 75 h 75"/>
                  <a:gd name="T10" fmla="*/ 970 w 970"/>
                  <a:gd name="T11" fmla="*/ 37 h 75"/>
                  <a:gd name="T12" fmla="*/ 933 w 970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5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58"/>
                      <a:pt x="16" y="75"/>
                      <a:pt x="37" y="75"/>
                    </a:cubicBezTo>
                    <a:cubicBezTo>
                      <a:pt x="933" y="75"/>
                      <a:pt x="933" y="75"/>
                      <a:pt x="933" y="75"/>
                    </a:cubicBezTo>
                    <a:cubicBezTo>
                      <a:pt x="954" y="75"/>
                      <a:pt x="970" y="58"/>
                      <a:pt x="970" y="37"/>
                    </a:cubicBezTo>
                    <a:cubicBezTo>
                      <a:pt x="970" y="17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43" descr="" title="">
                <a:extLst>
                  <a:ext uri="{FF2B5EF4-FFF2-40B4-BE49-F238E27FC236}">
                    <a16:creationId xmlns:a16="http://schemas.microsoft.com/office/drawing/2014/main" id="{08048F0E-0F6D-D5E0-1213-81C95C151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4075" y="5011738"/>
                <a:ext cx="2230438" cy="169863"/>
              </a:xfrm>
              <a:custGeom>
                <a:avLst/>
                <a:gdLst>
                  <a:gd name="T0" fmla="*/ 933 w 970"/>
                  <a:gd name="T1" fmla="*/ 0 h 74"/>
                  <a:gd name="T2" fmla="*/ 37 w 970"/>
                  <a:gd name="T3" fmla="*/ 0 h 74"/>
                  <a:gd name="T4" fmla="*/ 0 w 970"/>
                  <a:gd name="T5" fmla="*/ 37 h 74"/>
                  <a:gd name="T6" fmla="*/ 37 w 970"/>
                  <a:gd name="T7" fmla="*/ 74 h 74"/>
                  <a:gd name="T8" fmla="*/ 933 w 970"/>
                  <a:gd name="T9" fmla="*/ 74 h 74"/>
                  <a:gd name="T10" fmla="*/ 970 w 970"/>
                  <a:gd name="T11" fmla="*/ 37 h 74"/>
                  <a:gd name="T12" fmla="*/ 933 w 970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74">
                    <a:moveTo>
                      <a:pt x="93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58"/>
                      <a:pt x="16" y="74"/>
                      <a:pt x="37" y="74"/>
                    </a:cubicBezTo>
                    <a:cubicBezTo>
                      <a:pt x="933" y="74"/>
                      <a:pt x="933" y="74"/>
                      <a:pt x="933" y="74"/>
                    </a:cubicBezTo>
                    <a:cubicBezTo>
                      <a:pt x="954" y="74"/>
                      <a:pt x="970" y="58"/>
                      <a:pt x="970" y="37"/>
                    </a:cubicBezTo>
                    <a:cubicBezTo>
                      <a:pt x="970" y="16"/>
                      <a:pt x="954" y="0"/>
                      <a:pt x="9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83" name="Group 82" descr="" title="">
            <a:extLst>
              <a:ext uri="{FF2B5EF4-FFF2-40B4-BE49-F238E27FC236}">
                <a16:creationId xmlns:a16="http://schemas.microsoft.com/office/drawing/2014/main" id="{5434D283-D349-CE67-2287-110A8CCD9AB3}"/>
              </a:ext>
            </a:extLst>
          </p:cNvPr>
          <p:cNvGrpSpPr/>
          <p:nvPr/>
        </p:nvGrpSpPr>
        <p:grpSpPr>
          <a:xfrm>
            <a:off x="6286266" y="1371600"/>
            <a:ext cx="838200" cy="838200"/>
            <a:chOff x="6286266" y="1371600"/>
            <a:chExt cx="838200" cy="838200"/>
          </a:xfrm>
        </p:grpSpPr>
        <p:sp>
          <p:nvSpPr>
            <p:cNvPr id="19" name="Oval 18" descr="" title="">
              <a:extLst>
                <a:ext uri="{FF2B5EF4-FFF2-40B4-BE49-F238E27FC236}">
                  <a16:creationId xmlns:a16="http://schemas.microsoft.com/office/drawing/2014/main" id="{455E2B87-980A-2125-B3CC-2B7584772EC9}"/>
                </a:ext>
              </a:extLst>
            </p:cNvPr>
            <p:cNvSpPr/>
            <p:nvPr/>
          </p:nvSpPr>
          <p:spPr>
            <a:xfrm>
              <a:off x="6286266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82" name="Group 81" descr="" title="">
              <a:extLst>
                <a:ext uri="{FF2B5EF4-FFF2-40B4-BE49-F238E27FC236}">
                  <a16:creationId xmlns:a16="http://schemas.microsoft.com/office/drawing/2014/main" id="{FB0C862D-B45E-05E9-F2CD-28CE204C5A3F}"/>
                </a:ext>
              </a:extLst>
            </p:cNvPr>
            <p:cNvGrpSpPr/>
            <p:nvPr/>
          </p:nvGrpSpPr>
          <p:grpSpPr>
            <a:xfrm>
              <a:off x="6510723" y="1524522"/>
              <a:ext cx="464069" cy="532357"/>
              <a:chOff x="-7772400" y="-500063"/>
              <a:chExt cx="4487862" cy="5148263"/>
            </a:xfrm>
            <a:solidFill>
              <a:schemeClr val="bg1"/>
            </a:solidFill>
          </p:grpSpPr>
          <p:sp>
            <p:nvSpPr>
              <p:cNvPr id="75" name="Freeform 47" descr="" title="">
                <a:extLst>
                  <a:ext uri="{FF2B5EF4-FFF2-40B4-BE49-F238E27FC236}">
                    <a16:creationId xmlns:a16="http://schemas.microsoft.com/office/drawing/2014/main" id="{C45465F0-6F87-1B77-451B-7081B2770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86575" y="492125"/>
                <a:ext cx="1417637" cy="166688"/>
              </a:xfrm>
              <a:custGeom>
                <a:avLst/>
                <a:gdLst>
                  <a:gd name="T0" fmla="*/ 35 w 585"/>
                  <a:gd name="T1" fmla="*/ 69 h 69"/>
                  <a:gd name="T2" fmla="*/ 551 w 585"/>
                  <a:gd name="T3" fmla="*/ 69 h 69"/>
                  <a:gd name="T4" fmla="*/ 585 w 585"/>
                  <a:gd name="T5" fmla="*/ 35 h 69"/>
                  <a:gd name="T6" fmla="*/ 551 w 585"/>
                  <a:gd name="T7" fmla="*/ 0 h 69"/>
                  <a:gd name="T8" fmla="*/ 35 w 585"/>
                  <a:gd name="T9" fmla="*/ 0 h 69"/>
                  <a:gd name="T10" fmla="*/ 0 w 585"/>
                  <a:gd name="T11" fmla="*/ 35 h 69"/>
                  <a:gd name="T12" fmla="*/ 35 w 585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5" h="69">
                    <a:moveTo>
                      <a:pt x="35" y="69"/>
                    </a:moveTo>
                    <a:cubicBezTo>
                      <a:pt x="551" y="69"/>
                      <a:pt x="551" y="69"/>
                      <a:pt x="551" y="69"/>
                    </a:cubicBezTo>
                    <a:cubicBezTo>
                      <a:pt x="570" y="69"/>
                      <a:pt x="585" y="53"/>
                      <a:pt x="585" y="35"/>
                    </a:cubicBezTo>
                    <a:cubicBezTo>
                      <a:pt x="585" y="16"/>
                      <a:pt x="570" y="0"/>
                      <a:pt x="551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5"/>
                    </a:cubicBezTo>
                    <a:cubicBezTo>
                      <a:pt x="0" y="54"/>
                      <a:pt x="16" y="69"/>
                      <a:pt x="35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48" descr="" title="">
                <a:extLst>
                  <a:ext uri="{FF2B5EF4-FFF2-40B4-BE49-F238E27FC236}">
                    <a16:creationId xmlns:a16="http://schemas.microsoft.com/office/drawing/2014/main" id="{D2672A24-0A0B-70FB-108A-A26E55C85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77088" y="1239838"/>
                <a:ext cx="2606675" cy="168275"/>
              </a:xfrm>
              <a:custGeom>
                <a:avLst/>
                <a:gdLst>
                  <a:gd name="T0" fmla="*/ 34 w 1076"/>
                  <a:gd name="T1" fmla="*/ 69 h 69"/>
                  <a:gd name="T2" fmla="*/ 1042 w 1076"/>
                  <a:gd name="T3" fmla="*/ 69 h 69"/>
                  <a:gd name="T4" fmla="*/ 1076 w 1076"/>
                  <a:gd name="T5" fmla="*/ 35 h 69"/>
                  <a:gd name="T6" fmla="*/ 1042 w 1076"/>
                  <a:gd name="T7" fmla="*/ 0 h 69"/>
                  <a:gd name="T8" fmla="*/ 34 w 1076"/>
                  <a:gd name="T9" fmla="*/ 0 h 69"/>
                  <a:gd name="T10" fmla="*/ 0 w 1076"/>
                  <a:gd name="T11" fmla="*/ 35 h 69"/>
                  <a:gd name="T12" fmla="*/ 34 w 1076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6" h="69">
                    <a:moveTo>
                      <a:pt x="34" y="69"/>
                    </a:moveTo>
                    <a:cubicBezTo>
                      <a:pt x="1042" y="69"/>
                      <a:pt x="1042" y="69"/>
                      <a:pt x="1042" y="69"/>
                    </a:cubicBezTo>
                    <a:cubicBezTo>
                      <a:pt x="1061" y="69"/>
                      <a:pt x="1076" y="54"/>
                      <a:pt x="1076" y="35"/>
                    </a:cubicBezTo>
                    <a:cubicBezTo>
                      <a:pt x="1076" y="16"/>
                      <a:pt x="1061" y="0"/>
                      <a:pt x="104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4"/>
                      <a:pt x="15" y="69"/>
                      <a:pt x="34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49" descr="" title="">
                <a:extLst>
                  <a:ext uri="{FF2B5EF4-FFF2-40B4-BE49-F238E27FC236}">
                    <a16:creationId xmlns:a16="http://schemas.microsoft.com/office/drawing/2014/main" id="{9C073B71-2342-5518-B6FC-44FA37335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77088" y="1990725"/>
                <a:ext cx="1597025" cy="165100"/>
              </a:xfrm>
              <a:custGeom>
                <a:avLst/>
                <a:gdLst>
                  <a:gd name="T0" fmla="*/ 34 w 659"/>
                  <a:gd name="T1" fmla="*/ 68 h 68"/>
                  <a:gd name="T2" fmla="*/ 624 w 659"/>
                  <a:gd name="T3" fmla="*/ 68 h 68"/>
                  <a:gd name="T4" fmla="*/ 659 w 659"/>
                  <a:gd name="T5" fmla="*/ 34 h 68"/>
                  <a:gd name="T6" fmla="*/ 624 w 659"/>
                  <a:gd name="T7" fmla="*/ 0 h 68"/>
                  <a:gd name="T8" fmla="*/ 34 w 659"/>
                  <a:gd name="T9" fmla="*/ 0 h 68"/>
                  <a:gd name="T10" fmla="*/ 0 w 659"/>
                  <a:gd name="T11" fmla="*/ 34 h 68"/>
                  <a:gd name="T12" fmla="*/ 34 w 659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" h="68">
                    <a:moveTo>
                      <a:pt x="34" y="68"/>
                    </a:moveTo>
                    <a:cubicBezTo>
                      <a:pt x="624" y="68"/>
                      <a:pt x="624" y="68"/>
                      <a:pt x="624" y="68"/>
                    </a:cubicBezTo>
                    <a:cubicBezTo>
                      <a:pt x="643" y="68"/>
                      <a:pt x="659" y="53"/>
                      <a:pt x="659" y="34"/>
                    </a:cubicBezTo>
                    <a:cubicBezTo>
                      <a:pt x="659" y="15"/>
                      <a:pt x="643" y="0"/>
                      <a:pt x="62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50" descr="" title="">
                <a:extLst>
                  <a:ext uri="{FF2B5EF4-FFF2-40B4-BE49-F238E27FC236}">
                    <a16:creationId xmlns:a16="http://schemas.microsoft.com/office/drawing/2014/main" id="{4E402F5B-91A5-93ED-5E1D-24D826A9CD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772400" y="-500063"/>
                <a:ext cx="4487862" cy="5148263"/>
              </a:xfrm>
              <a:custGeom>
                <a:avLst/>
                <a:gdLst>
                  <a:gd name="T0" fmla="*/ 1749 w 1853"/>
                  <a:gd name="T1" fmla="*/ 830 h 2126"/>
                  <a:gd name="T2" fmla="*/ 1568 w 1853"/>
                  <a:gd name="T3" fmla="*/ 797 h 2126"/>
                  <a:gd name="T4" fmla="*/ 1558 w 1853"/>
                  <a:gd name="T5" fmla="*/ 419 h 2126"/>
                  <a:gd name="T6" fmla="*/ 1143 w 1853"/>
                  <a:gd name="T7" fmla="*/ 5 h 2126"/>
                  <a:gd name="T8" fmla="*/ 1137 w 1853"/>
                  <a:gd name="T9" fmla="*/ 2 h 2126"/>
                  <a:gd name="T10" fmla="*/ 1131 w 1853"/>
                  <a:gd name="T11" fmla="*/ 0 h 2126"/>
                  <a:gd name="T12" fmla="*/ 34 w 1853"/>
                  <a:gd name="T13" fmla="*/ 0 h 2126"/>
                  <a:gd name="T14" fmla="*/ 0 w 1853"/>
                  <a:gd name="T15" fmla="*/ 2092 h 2126"/>
                  <a:gd name="T16" fmla="*/ 1534 w 1853"/>
                  <a:gd name="T17" fmla="*/ 2126 h 2126"/>
                  <a:gd name="T18" fmla="*/ 1568 w 1853"/>
                  <a:gd name="T19" fmla="*/ 1911 h 2126"/>
                  <a:gd name="T20" fmla="*/ 1599 w 1853"/>
                  <a:gd name="T21" fmla="*/ 1544 h 2126"/>
                  <a:gd name="T22" fmla="*/ 1701 w 1853"/>
                  <a:gd name="T23" fmla="*/ 1239 h 2126"/>
                  <a:gd name="T24" fmla="*/ 1842 w 1853"/>
                  <a:gd name="T25" fmla="*/ 974 h 2126"/>
                  <a:gd name="T26" fmla="*/ 69 w 1853"/>
                  <a:gd name="T27" fmla="*/ 68 h 2126"/>
                  <a:gd name="T28" fmla="*/ 1089 w 1853"/>
                  <a:gd name="T29" fmla="*/ 444 h 2126"/>
                  <a:gd name="T30" fmla="*/ 1328 w 1853"/>
                  <a:gd name="T31" fmla="*/ 478 h 2126"/>
                  <a:gd name="T32" fmla="*/ 1328 w 1853"/>
                  <a:gd name="T33" fmla="*/ 409 h 2126"/>
                  <a:gd name="T34" fmla="*/ 1158 w 1853"/>
                  <a:gd name="T35" fmla="*/ 117 h 2126"/>
                  <a:gd name="T36" fmla="*/ 1499 w 1853"/>
                  <a:gd name="T37" fmla="*/ 827 h 2126"/>
                  <a:gd name="T38" fmla="*/ 1384 w 1853"/>
                  <a:gd name="T39" fmla="*/ 1021 h 2126"/>
                  <a:gd name="T40" fmla="*/ 1135 w 1853"/>
                  <a:gd name="T41" fmla="*/ 1224 h 2126"/>
                  <a:gd name="T42" fmla="*/ 881 w 1853"/>
                  <a:gd name="T43" fmla="*/ 1271 h 2126"/>
                  <a:gd name="T44" fmla="*/ 792 w 1853"/>
                  <a:gd name="T45" fmla="*/ 1419 h 2126"/>
                  <a:gd name="T46" fmla="*/ 1499 w 1853"/>
                  <a:gd name="T47" fmla="*/ 1918 h 2126"/>
                  <a:gd name="T48" fmla="*/ 69 w 1853"/>
                  <a:gd name="T49" fmla="*/ 2058 h 2126"/>
                  <a:gd name="T50" fmla="*/ 1525 w 1853"/>
                  <a:gd name="T51" fmla="*/ 1853 h 2126"/>
                  <a:gd name="T52" fmla="*/ 938 w 1853"/>
                  <a:gd name="T53" fmla="*/ 1310 h 2126"/>
                  <a:gd name="T54" fmla="*/ 1096 w 1853"/>
                  <a:gd name="T55" fmla="*/ 1281 h 2126"/>
                  <a:gd name="T56" fmla="*/ 1589 w 1853"/>
                  <a:gd name="T57" fmla="*/ 1759 h 2126"/>
                  <a:gd name="T58" fmla="*/ 1667 w 1853"/>
                  <a:gd name="T59" fmla="*/ 1180 h 2126"/>
                  <a:gd name="T60" fmla="*/ 1275 w 1853"/>
                  <a:gd name="T61" fmla="*/ 1320 h 2126"/>
                  <a:gd name="T62" fmla="*/ 1494 w 1853"/>
                  <a:gd name="T63" fmla="*/ 926 h 2126"/>
                  <a:gd name="T64" fmla="*/ 1710 w 1853"/>
                  <a:gd name="T65" fmla="*/ 886 h 2126"/>
                  <a:gd name="T66" fmla="*/ 1750 w 1853"/>
                  <a:gd name="T67" fmla="*/ 1103 h 2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53" h="2126">
                    <a:moveTo>
                      <a:pt x="1842" y="974"/>
                    </a:moveTo>
                    <a:cubicBezTo>
                      <a:pt x="1831" y="915"/>
                      <a:pt x="1798" y="864"/>
                      <a:pt x="1749" y="830"/>
                    </a:cubicBezTo>
                    <a:cubicBezTo>
                      <a:pt x="1700" y="796"/>
                      <a:pt x="1640" y="783"/>
                      <a:pt x="1581" y="794"/>
                    </a:cubicBezTo>
                    <a:cubicBezTo>
                      <a:pt x="1577" y="795"/>
                      <a:pt x="1572" y="796"/>
                      <a:pt x="1568" y="797"/>
                    </a:cubicBezTo>
                    <a:cubicBezTo>
                      <a:pt x="1568" y="444"/>
                      <a:pt x="1568" y="444"/>
                      <a:pt x="1568" y="444"/>
                    </a:cubicBezTo>
                    <a:cubicBezTo>
                      <a:pt x="1568" y="435"/>
                      <a:pt x="1564" y="426"/>
                      <a:pt x="1558" y="419"/>
                    </a:cubicBezTo>
                    <a:cubicBezTo>
                      <a:pt x="1148" y="10"/>
                      <a:pt x="1148" y="10"/>
                      <a:pt x="1148" y="10"/>
                    </a:cubicBezTo>
                    <a:cubicBezTo>
                      <a:pt x="1146" y="8"/>
                      <a:pt x="1145" y="7"/>
                      <a:pt x="1143" y="5"/>
                    </a:cubicBezTo>
                    <a:cubicBezTo>
                      <a:pt x="1142" y="5"/>
                      <a:pt x="1142" y="5"/>
                      <a:pt x="1141" y="5"/>
                    </a:cubicBezTo>
                    <a:cubicBezTo>
                      <a:pt x="1140" y="4"/>
                      <a:pt x="1138" y="3"/>
                      <a:pt x="1137" y="2"/>
                    </a:cubicBezTo>
                    <a:cubicBezTo>
                      <a:pt x="1136" y="2"/>
                      <a:pt x="1135" y="2"/>
                      <a:pt x="1135" y="1"/>
                    </a:cubicBezTo>
                    <a:cubicBezTo>
                      <a:pt x="1133" y="1"/>
                      <a:pt x="1132" y="0"/>
                      <a:pt x="1131" y="0"/>
                    </a:cubicBezTo>
                    <a:cubicBezTo>
                      <a:pt x="1128" y="0"/>
                      <a:pt x="1126" y="0"/>
                      <a:pt x="112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2092"/>
                      <a:pt x="0" y="2092"/>
                      <a:pt x="0" y="2092"/>
                    </a:cubicBezTo>
                    <a:cubicBezTo>
                      <a:pt x="0" y="2111"/>
                      <a:pt x="15" y="2126"/>
                      <a:pt x="34" y="2126"/>
                    </a:cubicBezTo>
                    <a:cubicBezTo>
                      <a:pt x="1534" y="2126"/>
                      <a:pt x="1534" y="2126"/>
                      <a:pt x="1534" y="2126"/>
                    </a:cubicBezTo>
                    <a:cubicBezTo>
                      <a:pt x="1553" y="2126"/>
                      <a:pt x="1568" y="2111"/>
                      <a:pt x="1568" y="2092"/>
                    </a:cubicBezTo>
                    <a:cubicBezTo>
                      <a:pt x="1568" y="1911"/>
                      <a:pt x="1568" y="1911"/>
                      <a:pt x="1568" y="1911"/>
                    </a:cubicBezTo>
                    <a:cubicBezTo>
                      <a:pt x="1646" y="1798"/>
                      <a:pt x="1646" y="1798"/>
                      <a:pt x="1646" y="1798"/>
                    </a:cubicBezTo>
                    <a:cubicBezTo>
                      <a:pt x="1703" y="1715"/>
                      <a:pt x="1682" y="1601"/>
                      <a:pt x="1599" y="1544"/>
                    </a:cubicBezTo>
                    <a:cubicBezTo>
                      <a:pt x="1517" y="1487"/>
                      <a:pt x="1517" y="1487"/>
                      <a:pt x="1517" y="1487"/>
                    </a:cubicBezTo>
                    <a:cubicBezTo>
                      <a:pt x="1612" y="1290"/>
                      <a:pt x="1657" y="1264"/>
                      <a:pt x="1701" y="1239"/>
                    </a:cubicBezTo>
                    <a:cubicBezTo>
                      <a:pt x="1731" y="1222"/>
                      <a:pt x="1764" y="1202"/>
                      <a:pt x="1806" y="1141"/>
                    </a:cubicBezTo>
                    <a:cubicBezTo>
                      <a:pt x="1840" y="1092"/>
                      <a:pt x="1853" y="1033"/>
                      <a:pt x="1842" y="974"/>
                    </a:cubicBezTo>
                    <a:close/>
                    <a:moveTo>
                      <a:pt x="69" y="2058"/>
                    </a:moveTo>
                    <a:cubicBezTo>
                      <a:pt x="69" y="68"/>
                      <a:pt x="69" y="68"/>
                      <a:pt x="69" y="68"/>
                    </a:cubicBezTo>
                    <a:cubicBezTo>
                      <a:pt x="1089" y="68"/>
                      <a:pt x="1089" y="68"/>
                      <a:pt x="1089" y="68"/>
                    </a:cubicBezTo>
                    <a:cubicBezTo>
                      <a:pt x="1089" y="444"/>
                      <a:pt x="1089" y="444"/>
                      <a:pt x="1089" y="444"/>
                    </a:cubicBezTo>
                    <a:cubicBezTo>
                      <a:pt x="1089" y="463"/>
                      <a:pt x="1105" y="478"/>
                      <a:pt x="1124" y="478"/>
                    </a:cubicBezTo>
                    <a:cubicBezTo>
                      <a:pt x="1328" y="478"/>
                      <a:pt x="1328" y="478"/>
                      <a:pt x="1328" y="478"/>
                    </a:cubicBezTo>
                    <a:cubicBezTo>
                      <a:pt x="1347" y="478"/>
                      <a:pt x="1362" y="463"/>
                      <a:pt x="1362" y="444"/>
                    </a:cubicBezTo>
                    <a:cubicBezTo>
                      <a:pt x="1362" y="425"/>
                      <a:pt x="1347" y="409"/>
                      <a:pt x="1328" y="409"/>
                    </a:cubicBezTo>
                    <a:cubicBezTo>
                      <a:pt x="1158" y="409"/>
                      <a:pt x="1158" y="409"/>
                      <a:pt x="1158" y="409"/>
                    </a:cubicBezTo>
                    <a:cubicBezTo>
                      <a:pt x="1158" y="117"/>
                      <a:pt x="1158" y="117"/>
                      <a:pt x="1158" y="117"/>
                    </a:cubicBezTo>
                    <a:cubicBezTo>
                      <a:pt x="1499" y="458"/>
                      <a:pt x="1499" y="458"/>
                      <a:pt x="1499" y="458"/>
                    </a:cubicBezTo>
                    <a:cubicBezTo>
                      <a:pt x="1499" y="827"/>
                      <a:pt x="1499" y="827"/>
                      <a:pt x="1499" y="827"/>
                    </a:cubicBezTo>
                    <a:cubicBezTo>
                      <a:pt x="1475" y="843"/>
                      <a:pt x="1454" y="863"/>
                      <a:pt x="1437" y="887"/>
                    </a:cubicBezTo>
                    <a:cubicBezTo>
                      <a:pt x="1395" y="948"/>
                      <a:pt x="1389" y="987"/>
                      <a:pt x="1384" y="1021"/>
                    </a:cubicBezTo>
                    <a:cubicBezTo>
                      <a:pt x="1376" y="1070"/>
                      <a:pt x="1367" y="1122"/>
                      <a:pt x="1218" y="1281"/>
                    </a:cubicBezTo>
                    <a:cubicBezTo>
                      <a:pt x="1135" y="1224"/>
                      <a:pt x="1135" y="1224"/>
                      <a:pt x="1135" y="1224"/>
                    </a:cubicBezTo>
                    <a:cubicBezTo>
                      <a:pt x="1105" y="1203"/>
                      <a:pt x="1069" y="1192"/>
                      <a:pt x="1032" y="1192"/>
                    </a:cubicBezTo>
                    <a:cubicBezTo>
                      <a:pt x="972" y="1192"/>
                      <a:pt x="915" y="1222"/>
                      <a:pt x="881" y="1271"/>
                    </a:cubicBezTo>
                    <a:cubicBezTo>
                      <a:pt x="797" y="1393"/>
                      <a:pt x="797" y="1393"/>
                      <a:pt x="797" y="1393"/>
                    </a:cubicBezTo>
                    <a:cubicBezTo>
                      <a:pt x="792" y="1401"/>
                      <a:pt x="790" y="1410"/>
                      <a:pt x="792" y="1419"/>
                    </a:cubicBezTo>
                    <a:cubicBezTo>
                      <a:pt x="793" y="1428"/>
                      <a:pt x="799" y="1436"/>
                      <a:pt x="806" y="1441"/>
                    </a:cubicBezTo>
                    <a:cubicBezTo>
                      <a:pt x="1499" y="1918"/>
                      <a:pt x="1499" y="1918"/>
                      <a:pt x="1499" y="1918"/>
                    </a:cubicBezTo>
                    <a:cubicBezTo>
                      <a:pt x="1499" y="2058"/>
                      <a:pt x="1499" y="2058"/>
                      <a:pt x="1499" y="2058"/>
                    </a:cubicBezTo>
                    <a:lnTo>
                      <a:pt x="69" y="2058"/>
                    </a:lnTo>
                    <a:close/>
                    <a:moveTo>
                      <a:pt x="1589" y="1759"/>
                    </a:moveTo>
                    <a:cubicBezTo>
                      <a:pt x="1525" y="1853"/>
                      <a:pt x="1525" y="1853"/>
                      <a:pt x="1525" y="1853"/>
                    </a:cubicBezTo>
                    <a:cubicBezTo>
                      <a:pt x="873" y="1404"/>
                      <a:pt x="873" y="1404"/>
                      <a:pt x="873" y="1404"/>
                    </a:cubicBezTo>
                    <a:cubicBezTo>
                      <a:pt x="938" y="1310"/>
                      <a:pt x="938" y="1310"/>
                      <a:pt x="938" y="1310"/>
                    </a:cubicBezTo>
                    <a:cubicBezTo>
                      <a:pt x="959" y="1279"/>
                      <a:pt x="994" y="1261"/>
                      <a:pt x="1032" y="1261"/>
                    </a:cubicBezTo>
                    <a:cubicBezTo>
                      <a:pt x="1055" y="1261"/>
                      <a:pt x="1077" y="1268"/>
                      <a:pt x="1096" y="1281"/>
                    </a:cubicBezTo>
                    <a:cubicBezTo>
                      <a:pt x="1560" y="1600"/>
                      <a:pt x="1560" y="1600"/>
                      <a:pt x="1560" y="1600"/>
                    </a:cubicBezTo>
                    <a:cubicBezTo>
                      <a:pt x="1612" y="1636"/>
                      <a:pt x="1625" y="1707"/>
                      <a:pt x="1589" y="1759"/>
                    </a:cubicBezTo>
                    <a:close/>
                    <a:moveTo>
                      <a:pt x="1750" y="1103"/>
                    </a:moveTo>
                    <a:cubicBezTo>
                      <a:pt x="1717" y="1151"/>
                      <a:pt x="1693" y="1164"/>
                      <a:pt x="1667" y="1180"/>
                    </a:cubicBezTo>
                    <a:cubicBezTo>
                      <a:pt x="1615" y="1209"/>
                      <a:pt x="1561" y="1240"/>
                      <a:pt x="1460" y="1448"/>
                    </a:cubicBezTo>
                    <a:cubicBezTo>
                      <a:pt x="1275" y="1320"/>
                      <a:pt x="1275" y="1320"/>
                      <a:pt x="1275" y="1320"/>
                    </a:cubicBezTo>
                    <a:cubicBezTo>
                      <a:pt x="1432" y="1152"/>
                      <a:pt x="1442" y="1090"/>
                      <a:pt x="1452" y="1031"/>
                    </a:cubicBezTo>
                    <a:cubicBezTo>
                      <a:pt x="1456" y="1001"/>
                      <a:pt x="1461" y="974"/>
                      <a:pt x="1494" y="926"/>
                    </a:cubicBezTo>
                    <a:cubicBezTo>
                      <a:pt x="1517" y="892"/>
                      <a:pt x="1553" y="869"/>
                      <a:pt x="1594" y="862"/>
                    </a:cubicBezTo>
                    <a:cubicBezTo>
                      <a:pt x="1635" y="854"/>
                      <a:pt x="1676" y="863"/>
                      <a:pt x="1710" y="886"/>
                    </a:cubicBezTo>
                    <a:cubicBezTo>
                      <a:pt x="1744" y="910"/>
                      <a:pt x="1767" y="945"/>
                      <a:pt x="1775" y="986"/>
                    </a:cubicBezTo>
                    <a:cubicBezTo>
                      <a:pt x="1782" y="1027"/>
                      <a:pt x="1773" y="1068"/>
                      <a:pt x="1750" y="1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51" descr="" title="">
                <a:extLst>
                  <a:ext uri="{FF2B5EF4-FFF2-40B4-BE49-F238E27FC236}">
                    <a16:creationId xmlns:a16="http://schemas.microsoft.com/office/drawing/2014/main" id="{FCDBFFF2-5813-FBC1-8B46-8BC9E3B5C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43525" y="2828925"/>
                <a:ext cx="1189037" cy="866775"/>
              </a:xfrm>
              <a:custGeom>
                <a:avLst/>
                <a:gdLst>
                  <a:gd name="T0" fmla="*/ 11 w 491"/>
                  <a:gd name="T1" fmla="*/ 20 h 358"/>
                  <a:gd name="T2" fmla="*/ 20 w 491"/>
                  <a:gd name="T3" fmla="*/ 68 h 358"/>
                  <a:gd name="T4" fmla="*/ 432 w 491"/>
                  <a:gd name="T5" fmla="*/ 352 h 358"/>
                  <a:gd name="T6" fmla="*/ 452 w 491"/>
                  <a:gd name="T7" fmla="*/ 358 h 358"/>
                  <a:gd name="T8" fmla="*/ 480 w 491"/>
                  <a:gd name="T9" fmla="*/ 343 h 358"/>
                  <a:gd name="T10" fmla="*/ 471 w 491"/>
                  <a:gd name="T11" fmla="*/ 295 h 358"/>
                  <a:gd name="T12" fmla="*/ 59 w 491"/>
                  <a:gd name="T13" fmla="*/ 11 h 358"/>
                  <a:gd name="T14" fmla="*/ 11 w 491"/>
                  <a:gd name="T15" fmla="*/ 2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1" h="358">
                    <a:moveTo>
                      <a:pt x="11" y="20"/>
                    </a:moveTo>
                    <a:cubicBezTo>
                      <a:pt x="0" y="36"/>
                      <a:pt x="4" y="57"/>
                      <a:pt x="20" y="68"/>
                    </a:cubicBezTo>
                    <a:cubicBezTo>
                      <a:pt x="432" y="352"/>
                      <a:pt x="432" y="352"/>
                      <a:pt x="432" y="352"/>
                    </a:cubicBezTo>
                    <a:cubicBezTo>
                      <a:pt x="438" y="356"/>
                      <a:pt x="445" y="358"/>
                      <a:pt x="452" y="358"/>
                    </a:cubicBezTo>
                    <a:cubicBezTo>
                      <a:pt x="463" y="358"/>
                      <a:pt x="473" y="353"/>
                      <a:pt x="480" y="343"/>
                    </a:cubicBezTo>
                    <a:cubicBezTo>
                      <a:pt x="491" y="328"/>
                      <a:pt x="487" y="306"/>
                      <a:pt x="471" y="295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43" y="0"/>
                      <a:pt x="22" y="4"/>
                      <a:pt x="1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52" descr="" title="">
                <a:extLst>
                  <a:ext uri="{FF2B5EF4-FFF2-40B4-BE49-F238E27FC236}">
                    <a16:creationId xmlns:a16="http://schemas.microsoft.com/office/drawing/2014/main" id="{D69EF38C-9EDB-9081-D4F5-0CF6CCDC6A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423150" y="2763838"/>
                <a:ext cx="1527175" cy="1527175"/>
              </a:xfrm>
              <a:custGeom>
                <a:avLst/>
                <a:gdLst>
                  <a:gd name="T0" fmla="*/ 315 w 631"/>
                  <a:gd name="T1" fmla="*/ 0 h 631"/>
                  <a:gd name="T2" fmla="*/ 0 w 631"/>
                  <a:gd name="T3" fmla="*/ 316 h 631"/>
                  <a:gd name="T4" fmla="*/ 315 w 631"/>
                  <a:gd name="T5" fmla="*/ 631 h 631"/>
                  <a:gd name="T6" fmla="*/ 631 w 631"/>
                  <a:gd name="T7" fmla="*/ 316 h 631"/>
                  <a:gd name="T8" fmla="*/ 315 w 631"/>
                  <a:gd name="T9" fmla="*/ 0 h 631"/>
                  <a:gd name="T10" fmla="*/ 315 w 631"/>
                  <a:gd name="T11" fmla="*/ 563 h 631"/>
                  <a:gd name="T12" fmla="*/ 68 w 631"/>
                  <a:gd name="T13" fmla="*/ 316 h 631"/>
                  <a:gd name="T14" fmla="*/ 315 w 631"/>
                  <a:gd name="T15" fmla="*/ 68 h 631"/>
                  <a:gd name="T16" fmla="*/ 562 w 631"/>
                  <a:gd name="T17" fmla="*/ 316 h 631"/>
                  <a:gd name="T18" fmla="*/ 315 w 631"/>
                  <a:gd name="T19" fmla="*/ 563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1" h="631">
                    <a:moveTo>
                      <a:pt x="315" y="0"/>
                    </a:moveTo>
                    <a:cubicBezTo>
                      <a:pt x="141" y="0"/>
                      <a:pt x="0" y="142"/>
                      <a:pt x="0" y="316"/>
                    </a:cubicBezTo>
                    <a:cubicBezTo>
                      <a:pt x="0" y="490"/>
                      <a:pt x="141" y="631"/>
                      <a:pt x="315" y="631"/>
                    </a:cubicBezTo>
                    <a:cubicBezTo>
                      <a:pt x="489" y="631"/>
                      <a:pt x="631" y="490"/>
                      <a:pt x="631" y="316"/>
                    </a:cubicBezTo>
                    <a:cubicBezTo>
                      <a:pt x="631" y="142"/>
                      <a:pt x="489" y="0"/>
                      <a:pt x="315" y="0"/>
                    </a:cubicBezTo>
                    <a:close/>
                    <a:moveTo>
                      <a:pt x="315" y="563"/>
                    </a:moveTo>
                    <a:cubicBezTo>
                      <a:pt x="179" y="563"/>
                      <a:pt x="68" y="452"/>
                      <a:pt x="68" y="316"/>
                    </a:cubicBezTo>
                    <a:cubicBezTo>
                      <a:pt x="68" y="179"/>
                      <a:pt x="179" y="68"/>
                      <a:pt x="315" y="68"/>
                    </a:cubicBezTo>
                    <a:cubicBezTo>
                      <a:pt x="452" y="68"/>
                      <a:pt x="562" y="179"/>
                      <a:pt x="562" y="316"/>
                    </a:cubicBezTo>
                    <a:cubicBezTo>
                      <a:pt x="562" y="452"/>
                      <a:pt x="452" y="563"/>
                      <a:pt x="315" y="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53" descr="" title="">
                <a:extLst>
                  <a:ext uri="{FF2B5EF4-FFF2-40B4-BE49-F238E27FC236}">
                    <a16:creationId xmlns:a16="http://schemas.microsoft.com/office/drawing/2014/main" id="{D213E652-ACED-627D-9EC6-845FA422C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089775" y="3101975"/>
                <a:ext cx="860425" cy="838200"/>
              </a:xfrm>
              <a:custGeom>
                <a:avLst/>
                <a:gdLst>
                  <a:gd name="T0" fmla="*/ 333 w 355"/>
                  <a:gd name="T1" fmla="*/ 10 h 346"/>
                  <a:gd name="T2" fmla="*/ 286 w 355"/>
                  <a:gd name="T3" fmla="*/ 22 h 346"/>
                  <a:gd name="T4" fmla="*/ 149 w 355"/>
                  <a:gd name="T5" fmla="*/ 261 h 346"/>
                  <a:gd name="T6" fmla="*/ 60 w 355"/>
                  <a:gd name="T7" fmla="*/ 191 h 346"/>
                  <a:gd name="T8" fmla="*/ 12 w 355"/>
                  <a:gd name="T9" fmla="*/ 197 h 346"/>
                  <a:gd name="T10" fmla="*/ 18 w 355"/>
                  <a:gd name="T11" fmla="*/ 245 h 346"/>
                  <a:gd name="T12" fmla="*/ 138 w 355"/>
                  <a:gd name="T13" fmla="*/ 339 h 346"/>
                  <a:gd name="T14" fmla="*/ 160 w 355"/>
                  <a:gd name="T15" fmla="*/ 346 h 346"/>
                  <a:gd name="T16" fmla="*/ 166 w 355"/>
                  <a:gd name="T17" fmla="*/ 346 h 346"/>
                  <a:gd name="T18" fmla="*/ 189 w 355"/>
                  <a:gd name="T19" fmla="*/ 329 h 346"/>
                  <a:gd name="T20" fmla="*/ 346 w 355"/>
                  <a:gd name="T21" fmla="*/ 56 h 346"/>
                  <a:gd name="T22" fmla="*/ 333 w 355"/>
                  <a:gd name="T23" fmla="*/ 1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46">
                    <a:moveTo>
                      <a:pt x="333" y="10"/>
                    </a:moveTo>
                    <a:cubicBezTo>
                      <a:pt x="316" y="0"/>
                      <a:pt x="295" y="6"/>
                      <a:pt x="286" y="22"/>
                    </a:cubicBezTo>
                    <a:cubicBezTo>
                      <a:pt x="149" y="261"/>
                      <a:pt x="149" y="261"/>
                      <a:pt x="149" y="261"/>
                    </a:cubicBezTo>
                    <a:cubicBezTo>
                      <a:pt x="60" y="191"/>
                      <a:pt x="60" y="191"/>
                      <a:pt x="60" y="191"/>
                    </a:cubicBezTo>
                    <a:cubicBezTo>
                      <a:pt x="45" y="179"/>
                      <a:pt x="23" y="182"/>
                      <a:pt x="12" y="197"/>
                    </a:cubicBezTo>
                    <a:cubicBezTo>
                      <a:pt x="0" y="212"/>
                      <a:pt x="3" y="234"/>
                      <a:pt x="18" y="245"/>
                    </a:cubicBezTo>
                    <a:cubicBezTo>
                      <a:pt x="138" y="339"/>
                      <a:pt x="138" y="339"/>
                      <a:pt x="138" y="339"/>
                    </a:cubicBezTo>
                    <a:cubicBezTo>
                      <a:pt x="145" y="344"/>
                      <a:pt x="152" y="346"/>
                      <a:pt x="160" y="346"/>
                    </a:cubicBezTo>
                    <a:cubicBezTo>
                      <a:pt x="162" y="346"/>
                      <a:pt x="164" y="346"/>
                      <a:pt x="166" y="346"/>
                    </a:cubicBezTo>
                    <a:cubicBezTo>
                      <a:pt x="176" y="344"/>
                      <a:pt x="184" y="338"/>
                      <a:pt x="189" y="329"/>
                    </a:cubicBezTo>
                    <a:cubicBezTo>
                      <a:pt x="346" y="56"/>
                      <a:pt x="346" y="56"/>
                      <a:pt x="346" y="56"/>
                    </a:cubicBezTo>
                    <a:cubicBezTo>
                      <a:pt x="355" y="40"/>
                      <a:pt x="349" y="19"/>
                      <a:pt x="33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0" name="Group 99" descr="" title="">
            <a:extLst>
              <a:ext uri="{FF2B5EF4-FFF2-40B4-BE49-F238E27FC236}">
                <a16:creationId xmlns:a16="http://schemas.microsoft.com/office/drawing/2014/main" id="{3F42ED2C-5B47-E1BB-7925-262A6698EFC5}"/>
              </a:ext>
            </a:extLst>
          </p:cNvPr>
          <p:cNvGrpSpPr/>
          <p:nvPr/>
        </p:nvGrpSpPr>
        <p:grpSpPr>
          <a:xfrm>
            <a:off x="7710276" y="1371600"/>
            <a:ext cx="838200" cy="838200"/>
            <a:chOff x="7710276" y="1371600"/>
            <a:chExt cx="838200" cy="838200"/>
          </a:xfrm>
        </p:grpSpPr>
        <p:sp>
          <p:nvSpPr>
            <p:cNvPr id="20" name="Oval 19" descr="" title="">
              <a:extLst>
                <a:ext uri="{FF2B5EF4-FFF2-40B4-BE49-F238E27FC236}">
                  <a16:creationId xmlns:a16="http://schemas.microsoft.com/office/drawing/2014/main" id="{66964C80-94B3-ED11-A2D5-B68A541B1EB8}"/>
                </a:ext>
              </a:extLst>
            </p:cNvPr>
            <p:cNvSpPr/>
            <p:nvPr/>
          </p:nvSpPr>
          <p:spPr>
            <a:xfrm>
              <a:off x="7710276" y="1371600"/>
              <a:ext cx="838200" cy="8382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99" name="Group 98" descr="" title="">
              <a:extLst>
                <a:ext uri="{FF2B5EF4-FFF2-40B4-BE49-F238E27FC236}">
                  <a16:creationId xmlns:a16="http://schemas.microsoft.com/office/drawing/2014/main" id="{C1E595BB-C8C4-75FA-A4CC-93A1ADA26E1E}"/>
                </a:ext>
              </a:extLst>
            </p:cNvPr>
            <p:cNvGrpSpPr/>
            <p:nvPr/>
          </p:nvGrpSpPr>
          <p:grpSpPr>
            <a:xfrm>
              <a:off x="7880066" y="1541467"/>
              <a:ext cx="498621" cy="498467"/>
              <a:chOff x="12344400" y="3175"/>
              <a:chExt cx="5140325" cy="5138738"/>
            </a:xfrm>
            <a:solidFill>
              <a:schemeClr val="bg1"/>
            </a:solidFill>
          </p:grpSpPr>
          <p:sp>
            <p:nvSpPr>
              <p:cNvPr id="88" name="Freeform 57" descr="" title="">
                <a:extLst>
                  <a:ext uri="{FF2B5EF4-FFF2-40B4-BE49-F238E27FC236}">
                    <a16:creationId xmlns:a16="http://schemas.microsoft.com/office/drawing/2014/main" id="{DFF02AC5-92EB-47F9-B648-AB9EE28B3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0975" y="3986213"/>
                <a:ext cx="230188" cy="228600"/>
              </a:xfrm>
              <a:custGeom>
                <a:avLst/>
                <a:gdLst>
                  <a:gd name="T0" fmla="*/ 0 w 145"/>
                  <a:gd name="T1" fmla="*/ 58 h 144"/>
                  <a:gd name="T2" fmla="*/ 85 w 145"/>
                  <a:gd name="T3" fmla="*/ 0 h 144"/>
                  <a:gd name="T4" fmla="*/ 145 w 145"/>
                  <a:gd name="T5" fmla="*/ 85 h 144"/>
                  <a:gd name="T6" fmla="*/ 60 w 145"/>
                  <a:gd name="T7" fmla="*/ 144 h 144"/>
                  <a:gd name="T8" fmla="*/ 0 w 145"/>
                  <a:gd name="T9" fmla="*/ 5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0" y="58"/>
                    </a:moveTo>
                    <a:lnTo>
                      <a:pt x="85" y="0"/>
                    </a:lnTo>
                    <a:lnTo>
                      <a:pt x="145" y="85"/>
                    </a:lnTo>
                    <a:lnTo>
                      <a:pt x="60" y="144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58" descr="" title="">
                <a:extLst>
                  <a:ext uri="{FF2B5EF4-FFF2-40B4-BE49-F238E27FC236}">
                    <a16:creationId xmlns:a16="http://schemas.microsoft.com/office/drawing/2014/main" id="{7433A949-975E-E09B-4467-5A9B1D01A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2600" y="3082925"/>
                <a:ext cx="1222375" cy="922338"/>
              </a:xfrm>
              <a:custGeom>
                <a:avLst/>
                <a:gdLst>
                  <a:gd name="T0" fmla="*/ 0 w 770"/>
                  <a:gd name="T1" fmla="*/ 496 h 581"/>
                  <a:gd name="T2" fmla="*/ 710 w 770"/>
                  <a:gd name="T3" fmla="*/ 0 h 581"/>
                  <a:gd name="T4" fmla="*/ 770 w 770"/>
                  <a:gd name="T5" fmla="*/ 87 h 581"/>
                  <a:gd name="T6" fmla="*/ 60 w 770"/>
                  <a:gd name="T7" fmla="*/ 581 h 581"/>
                  <a:gd name="T8" fmla="*/ 0 w 770"/>
                  <a:gd name="T9" fmla="*/ 496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0" h="581">
                    <a:moveTo>
                      <a:pt x="0" y="496"/>
                    </a:moveTo>
                    <a:lnTo>
                      <a:pt x="710" y="0"/>
                    </a:lnTo>
                    <a:lnTo>
                      <a:pt x="770" y="87"/>
                    </a:lnTo>
                    <a:lnTo>
                      <a:pt x="60" y="581"/>
                    </a:lnTo>
                    <a:lnTo>
                      <a:pt x="0" y="4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59" descr="" title="">
                <a:extLst>
                  <a:ext uri="{FF2B5EF4-FFF2-40B4-BE49-F238E27FC236}">
                    <a16:creationId xmlns:a16="http://schemas.microsoft.com/office/drawing/2014/main" id="{080A9F11-EB4D-3B4C-2429-5EE23E50E7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44400" y="3175"/>
                <a:ext cx="5140325" cy="5138738"/>
              </a:xfrm>
              <a:custGeom>
                <a:avLst/>
                <a:gdLst>
                  <a:gd name="T0" fmla="*/ 2079 w 2170"/>
                  <a:gd name="T1" fmla="*/ 278 h 2170"/>
                  <a:gd name="T2" fmla="*/ 1694 w 2170"/>
                  <a:gd name="T3" fmla="*/ 92 h 2170"/>
                  <a:gd name="T4" fmla="*/ 1386 w 2170"/>
                  <a:gd name="T5" fmla="*/ 92 h 2170"/>
                  <a:gd name="T6" fmla="*/ 1001 w 2170"/>
                  <a:gd name="T7" fmla="*/ 278 h 2170"/>
                  <a:gd name="T8" fmla="*/ 910 w 2170"/>
                  <a:gd name="T9" fmla="*/ 497 h 2170"/>
                  <a:gd name="T10" fmla="*/ 628 w 2170"/>
                  <a:gd name="T11" fmla="*/ 763 h 2170"/>
                  <a:gd name="T12" fmla="*/ 595 w 2170"/>
                  <a:gd name="T13" fmla="*/ 595 h 2170"/>
                  <a:gd name="T14" fmla="*/ 203 w 2170"/>
                  <a:gd name="T15" fmla="*/ 791 h 2170"/>
                  <a:gd name="T16" fmla="*/ 140 w 2170"/>
                  <a:gd name="T17" fmla="*/ 2170 h 2170"/>
                  <a:gd name="T18" fmla="*/ 2078 w 2170"/>
                  <a:gd name="T19" fmla="*/ 476 h 2170"/>
                  <a:gd name="T20" fmla="*/ 525 w 2170"/>
                  <a:gd name="T21" fmla="*/ 595 h 2170"/>
                  <a:gd name="T22" fmla="*/ 70 w 2170"/>
                  <a:gd name="T23" fmla="*/ 1085 h 2170"/>
                  <a:gd name="T24" fmla="*/ 670 w 2170"/>
                  <a:gd name="T25" fmla="*/ 819 h 2170"/>
                  <a:gd name="T26" fmla="*/ 956 w 2170"/>
                  <a:gd name="T27" fmla="*/ 630 h 2170"/>
                  <a:gd name="T28" fmla="*/ 770 w 2170"/>
                  <a:gd name="T29" fmla="*/ 908 h 2170"/>
                  <a:gd name="T30" fmla="*/ 385 w 2170"/>
                  <a:gd name="T31" fmla="*/ 1330 h 2170"/>
                  <a:gd name="T32" fmla="*/ 630 w 2170"/>
                  <a:gd name="T33" fmla="*/ 1750 h 2170"/>
                  <a:gd name="T34" fmla="*/ 490 w 2170"/>
                  <a:gd name="T35" fmla="*/ 1750 h 2170"/>
                  <a:gd name="T36" fmla="*/ 175 w 2170"/>
                  <a:gd name="T37" fmla="*/ 1470 h 2170"/>
                  <a:gd name="T38" fmla="*/ 525 w 2170"/>
                  <a:gd name="T39" fmla="*/ 1260 h 2170"/>
                  <a:gd name="T40" fmla="*/ 663 w 2170"/>
                  <a:gd name="T41" fmla="*/ 1015 h 2170"/>
                  <a:gd name="T42" fmla="*/ 1051 w 2170"/>
                  <a:gd name="T43" fmla="*/ 901 h 2170"/>
                  <a:gd name="T44" fmla="*/ 1269 w 2170"/>
                  <a:gd name="T45" fmla="*/ 1119 h 2170"/>
                  <a:gd name="T46" fmla="*/ 700 w 2170"/>
                  <a:gd name="T47" fmla="*/ 1435 h 2170"/>
                  <a:gd name="T48" fmla="*/ 420 w 2170"/>
                  <a:gd name="T49" fmla="*/ 1540 h 2170"/>
                  <a:gd name="T50" fmla="*/ 425 w 2170"/>
                  <a:gd name="T51" fmla="*/ 1785 h 2170"/>
                  <a:gd name="T52" fmla="*/ 70 w 2170"/>
                  <a:gd name="T53" fmla="*/ 2030 h 2170"/>
                  <a:gd name="T54" fmla="*/ 210 w 2170"/>
                  <a:gd name="T55" fmla="*/ 1540 h 2170"/>
                  <a:gd name="T56" fmla="*/ 70 w 2170"/>
                  <a:gd name="T57" fmla="*/ 2030 h 2170"/>
                  <a:gd name="T58" fmla="*/ 280 w 2170"/>
                  <a:gd name="T59" fmla="*/ 2030 h 2170"/>
                  <a:gd name="T60" fmla="*/ 461 w 2170"/>
                  <a:gd name="T61" fmla="*/ 1849 h 2170"/>
                  <a:gd name="T62" fmla="*/ 700 w 2170"/>
                  <a:gd name="T63" fmla="*/ 1680 h 2170"/>
                  <a:gd name="T64" fmla="*/ 1673 w 2170"/>
                  <a:gd name="T65" fmla="*/ 1260 h 2170"/>
                  <a:gd name="T66" fmla="*/ 1892 w 2170"/>
                  <a:gd name="T67" fmla="*/ 1169 h 2170"/>
                  <a:gd name="T68" fmla="*/ 2078 w 2170"/>
                  <a:gd name="T69" fmla="*/ 784 h 2170"/>
                  <a:gd name="T70" fmla="*/ 2100 w 2170"/>
                  <a:gd name="T71" fmla="*/ 707 h 2170"/>
                  <a:gd name="T72" fmla="*/ 1959 w 2170"/>
                  <a:gd name="T73" fmla="*/ 883 h 2170"/>
                  <a:gd name="T74" fmla="*/ 1881 w 2170"/>
                  <a:gd name="T75" fmla="*/ 1081 h 2170"/>
                  <a:gd name="T76" fmla="*/ 1657 w 2170"/>
                  <a:gd name="T77" fmla="*/ 1105 h 2170"/>
                  <a:gd name="T78" fmla="*/ 1463 w 2170"/>
                  <a:gd name="T79" fmla="*/ 1190 h 2170"/>
                  <a:gd name="T80" fmla="*/ 1287 w 2170"/>
                  <a:gd name="T81" fmla="*/ 1049 h 2170"/>
                  <a:gd name="T82" fmla="*/ 1089 w 2170"/>
                  <a:gd name="T83" fmla="*/ 971 h 2170"/>
                  <a:gd name="T84" fmla="*/ 1067 w 2170"/>
                  <a:gd name="T85" fmla="*/ 754 h 2170"/>
                  <a:gd name="T86" fmla="*/ 980 w 2170"/>
                  <a:gd name="T87" fmla="*/ 553 h 2170"/>
                  <a:gd name="T88" fmla="*/ 1121 w 2170"/>
                  <a:gd name="T89" fmla="*/ 377 h 2170"/>
                  <a:gd name="T90" fmla="*/ 1199 w 2170"/>
                  <a:gd name="T91" fmla="*/ 179 h 2170"/>
                  <a:gd name="T92" fmla="*/ 1423 w 2170"/>
                  <a:gd name="T93" fmla="*/ 155 h 2170"/>
                  <a:gd name="T94" fmla="*/ 1617 w 2170"/>
                  <a:gd name="T95" fmla="*/ 70 h 2170"/>
                  <a:gd name="T96" fmla="*/ 1793 w 2170"/>
                  <a:gd name="T97" fmla="*/ 211 h 2170"/>
                  <a:gd name="T98" fmla="*/ 1991 w 2170"/>
                  <a:gd name="T99" fmla="*/ 289 h 2170"/>
                  <a:gd name="T100" fmla="*/ 2015 w 2170"/>
                  <a:gd name="T101" fmla="*/ 513 h 2170"/>
                  <a:gd name="T102" fmla="*/ 2100 w 2170"/>
                  <a:gd name="T103" fmla="*/ 707 h 2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0" h="2170">
                    <a:moveTo>
                      <a:pt x="2078" y="476"/>
                    </a:moveTo>
                    <a:cubicBezTo>
                      <a:pt x="2066" y="435"/>
                      <a:pt x="2050" y="396"/>
                      <a:pt x="2029" y="359"/>
                    </a:cubicBezTo>
                    <a:cubicBezTo>
                      <a:pt x="2079" y="278"/>
                      <a:pt x="2079" y="278"/>
                      <a:pt x="2079" y="278"/>
                    </a:cubicBezTo>
                    <a:cubicBezTo>
                      <a:pt x="1892" y="91"/>
                      <a:pt x="1892" y="91"/>
                      <a:pt x="1892" y="91"/>
                    </a:cubicBezTo>
                    <a:cubicBezTo>
                      <a:pt x="1811" y="141"/>
                      <a:pt x="1811" y="141"/>
                      <a:pt x="1811" y="141"/>
                    </a:cubicBezTo>
                    <a:cubicBezTo>
                      <a:pt x="1774" y="120"/>
                      <a:pt x="1735" y="104"/>
                      <a:pt x="1694" y="92"/>
                    </a:cubicBezTo>
                    <a:cubicBezTo>
                      <a:pt x="1673" y="0"/>
                      <a:pt x="1673" y="0"/>
                      <a:pt x="1673" y="0"/>
                    </a:cubicBezTo>
                    <a:cubicBezTo>
                      <a:pt x="1407" y="0"/>
                      <a:pt x="1407" y="0"/>
                      <a:pt x="1407" y="0"/>
                    </a:cubicBezTo>
                    <a:cubicBezTo>
                      <a:pt x="1386" y="92"/>
                      <a:pt x="1386" y="92"/>
                      <a:pt x="1386" y="92"/>
                    </a:cubicBezTo>
                    <a:cubicBezTo>
                      <a:pt x="1345" y="104"/>
                      <a:pt x="1306" y="120"/>
                      <a:pt x="1269" y="141"/>
                    </a:cubicBezTo>
                    <a:cubicBezTo>
                      <a:pt x="1188" y="91"/>
                      <a:pt x="1188" y="91"/>
                      <a:pt x="1188" y="91"/>
                    </a:cubicBezTo>
                    <a:cubicBezTo>
                      <a:pt x="1001" y="278"/>
                      <a:pt x="1001" y="278"/>
                      <a:pt x="1001" y="278"/>
                    </a:cubicBezTo>
                    <a:cubicBezTo>
                      <a:pt x="1051" y="359"/>
                      <a:pt x="1051" y="359"/>
                      <a:pt x="1051" y="359"/>
                    </a:cubicBezTo>
                    <a:cubicBezTo>
                      <a:pt x="1030" y="396"/>
                      <a:pt x="1014" y="435"/>
                      <a:pt x="1002" y="476"/>
                    </a:cubicBezTo>
                    <a:cubicBezTo>
                      <a:pt x="910" y="497"/>
                      <a:pt x="910" y="497"/>
                      <a:pt x="910" y="497"/>
                    </a:cubicBezTo>
                    <a:cubicBezTo>
                      <a:pt x="910" y="564"/>
                      <a:pt x="910" y="564"/>
                      <a:pt x="910" y="564"/>
                    </a:cubicBezTo>
                    <a:cubicBezTo>
                      <a:pt x="893" y="568"/>
                      <a:pt x="878" y="576"/>
                      <a:pt x="864" y="586"/>
                    </a:cubicBezTo>
                    <a:cubicBezTo>
                      <a:pt x="628" y="763"/>
                      <a:pt x="628" y="763"/>
                      <a:pt x="628" y="763"/>
                    </a:cubicBezTo>
                    <a:cubicBezTo>
                      <a:pt x="622" y="767"/>
                      <a:pt x="614" y="770"/>
                      <a:pt x="607" y="770"/>
                    </a:cubicBezTo>
                    <a:cubicBezTo>
                      <a:pt x="521" y="770"/>
                      <a:pt x="521" y="770"/>
                      <a:pt x="521" y="770"/>
                    </a:cubicBezTo>
                    <a:cubicBezTo>
                      <a:pt x="567" y="725"/>
                      <a:pt x="595" y="664"/>
                      <a:pt x="595" y="595"/>
                    </a:cubicBezTo>
                    <a:cubicBezTo>
                      <a:pt x="595" y="460"/>
                      <a:pt x="485" y="350"/>
                      <a:pt x="350" y="350"/>
                    </a:cubicBezTo>
                    <a:cubicBezTo>
                      <a:pt x="215" y="350"/>
                      <a:pt x="105" y="460"/>
                      <a:pt x="105" y="595"/>
                    </a:cubicBezTo>
                    <a:cubicBezTo>
                      <a:pt x="105" y="675"/>
                      <a:pt x="144" y="746"/>
                      <a:pt x="203" y="791"/>
                    </a:cubicBezTo>
                    <a:cubicBezTo>
                      <a:pt x="85" y="836"/>
                      <a:pt x="0" y="951"/>
                      <a:pt x="0" y="1085"/>
                    </a:cubicBezTo>
                    <a:cubicBezTo>
                      <a:pt x="0" y="2030"/>
                      <a:pt x="0" y="2030"/>
                      <a:pt x="0" y="2030"/>
                    </a:cubicBezTo>
                    <a:cubicBezTo>
                      <a:pt x="0" y="2107"/>
                      <a:pt x="63" y="2170"/>
                      <a:pt x="140" y="2170"/>
                    </a:cubicBezTo>
                    <a:cubicBezTo>
                      <a:pt x="2170" y="2170"/>
                      <a:pt x="2170" y="2170"/>
                      <a:pt x="2170" y="2170"/>
                    </a:cubicBezTo>
                    <a:cubicBezTo>
                      <a:pt x="2170" y="497"/>
                      <a:pt x="2170" y="497"/>
                      <a:pt x="2170" y="497"/>
                    </a:cubicBezTo>
                    <a:lnTo>
                      <a:pt x="2078" y="476"/>
                    </a:lnTo>
                    <a:close/>
                    <a:moveTo>
                      <a:pt x="175" y="595"/>
                    </a:moveTo>
                    <a:cubicBezTo>
                      <a:pt x="175" y="498"/>
                      <a:pt x="254" y="420"/>
                      <a:pt x="350" y="420"/>
                    </a:cubicBezTo>
                    <a:cubicBezTo>
                      <a:pt x="447" y="420"/>
                      <a:pt x="525" y="498"/>
                      <a:pt x="525" y="595"/>
                    </a:cubicBezTo>
                    <a:cubicBezTo>
                      <a:pt x="525" y="691"/>
                      <a:pt x="447" y="770"/>
                      <a:pt x="350" y="770"/>
                    </a:cubicBezTo>
                    <a:cubicBezTo>
                      <a:pt x="254" y="770"/>
                      <a:pt x="175" y="691"/>
                      <a:pt x="175" y="595"/>
                    </a:cubicBezTo>
                    <a:close/>
                    <a:moveTo>
                      <a:pt x="70" y="1085"/>
                    </a:moveTo>
                    <a:cubicBezTo>
                      <a:pt x="70" y="950"/>
                      <a:pt x="180" y="840"/>
                      <a:pt x="315" y="840"/>
                    </a:cubicBezTo>
                    <a:cubicBezTo>
                      <a:pt x="607" y="840"/>
                      <a:pt x="607" y="840"/>
                      <a:pt x="607" y="840"/>
                    </a:cubicBezTo>
                    <a:cubicBezTo>
                      <a:pt x="629" y="840"/>
                      <a:pt x="652" y="832"/>
                      <a:pt x="670" y="819"/>
                    </a:cubicBezTo>
                    <a:cubicBezTo>
                      <a:pt x="906" y="642"/>
                      <a:pt x="906" y="642"/>
                      <a:pt x="906" y="642"/>
                    </a:cubicBezTo>
                    <a:cubicBezTo>
                      <a:pt x="916" y="634"/>
                      <a:pt x="929" y="630"/>
                      <a:pt x="941" y="630"/>
                    </a:cubicBezTo>
                    <a:cubicBezTo>
                      <a:pt x="956" y="630"/>
                      <a:pt x="956" y="630"/>
                      <a:pt x="956" y="630"/>
                    </a:cubicBezTo>
                    <a:cubicBezTo>
                      <a:pt x="988" y="630"/>
                      <a:pt x="1015" y="656"/>
                      <a:pt x="1015" y="689"/>
                    </a:cubicBezTo>
                    <a:cubicBezTo>
                      <a:pt x="1015" y="707"/>
                      <a:pt x="1007" y="724"/>
                      <a:pt x="992" y="736"/>
                    </a:cubicBezTo>
                    <a:cubicBezTo>
                      <a:pt x="770" y="908"/>
                      <a:pt x="770" y="908"/>
                      <a:pt x="770" y="908"/>
                    </a:cubicBezTo>
                    <a:cubicBezTo>
                      <a:pt x="740" y="932"/>
                      <a:pt x="702" y="945"/>
                      <a:pt x="663" y="945"/>
                    </a:cubicBezTo>
                    <a:cubicBezTo>
                      <a:pt x="385" y="945"/>
                      <a:pt x="385" y="945"/>
                      <a:pt x="385" y="945"/>
                    </a:cubicBezTo>
                    <a:cubicBezTo>
                      <a:pt x="385" y="1330"/>
                      <a:pt x="385" y="1330"/>
                      <a:pt x="385" y="1330"/>
                    </a:cubicBezTo>
                    <a:cubicBezTo>
                      <a:pt x="525" y="1330"/>
                      <a:pt x="525" y="1330"/>
                      <a:pt x="525" y="1330"/>
                    </a:cubicBezTo>
                    <a:cubicBezTo>
                      <a:pt x="583" y="1330"/>
                      <a:pt x="630" y="1377"/>
                      <a:pt x="630" y="1435"/>
                    </a:cubicBezTo>
                    <a:cubicBezTo>
                      <a:pt x="630" y="1750"/>
                      <a:pt x="630" y="1750"/>
                      <a:pt x="630" y="1750"/>
                    </a:cubicBezTo>
                    <a:cubicBezTo>
                      <a:pt x="630" y="1789"/>
                      <a:pt x="599" y="1820"/>
                      <a:pt x="560" y="1820"/>
                    </a:cubicBezTo>
                    <a:cubicBezTo>
                      <a:pt x="541" y="1820"/>
                      <a:pt x="524" y="1813"/>
                      <a:pt x="510" y="1799"/>
                    </a:cubicBezTo>
                    <a:cubicBezTo>
                      <a:pt x="497" y="1786"/>
                      <a:pt x="490" y="1769"/>
                      <a:pt x="490" y="1750"/>
                    </a:cubicBezTo>
                    <a:cubicBezTo>
                      <a:pt x="490" y="1540"/>
                      <a:pt x="490" y="1540"/>
                      <a:pt x="490" y="1540"/>
                    </a:cubicBezTo>
                    <a:cubicBezTo>
                      <a:pt x="490" y="1501"/>
                      <a:pt x="459" y="1470"/>
                      <a:pt x="420" y="1470"/>
                    </a:cubicBezTo>
                    <a:cubicBezTo>
                      <a:pt x="175" y="1470"/>
                      <a:pt x="175" y="1470"/>
                      <a:pt x="175" y="1470"/>
                    </a:cubicBezTo>
                    <a:cubicBezTo>
                      <a:pt x="117" y="1470"/>
                      <a:pt x="70" y="1423"/>
                      <a:pt x="70" y="1365"/>
                    </a:cubicBezTo>
                    <a:lnTo>
                      <a:pt x="70" y="1085"/>
                    </a:lnTo>
                    <a:close/>
                    <a:moveTo>
                      <a:pt x="525" y="1260"/>
                    </a:moveTo>
                    <a:cubicBezTo>
                      <a:pt x="455" y="1260"/>
                      <a:pt x="455" y="1260"/>
                      <a:pt x="455" y="1260"/>
                    </a:cubicBezTo>
                    <a:cubicBezTo>
                      <a:pt x="455" y="1015"/>
                      <a:pt x="455" y="1015"/>
                      <a:pt x="455" y="1015"/>
                    </a:cubicBezTo>
                    <a:cubicBezTo>
                      <a:pt x="663" y="1015"/>
                      <a:pt x="663" y="1015"/>
                      <a:pt x="663" y="1015"/>
                    </a:cubicBezTo>
                    <a:cubicBezTo>
                      <a:pt x="717" y="1015"/>
                      <a:pt x="771" y="997"/>
                      <a:pt x="813" y="963"/>
                    </a:cubicBezTo>
                    <a:cubicBezTo>
                      <a:pt x="1011" y="810"/>
                      <a:pt x="1011" y="810"/>
                      <a:pt x="1011" y="810"/>
                    </a:cubicBezTo>
                    <a:cubicBezTo>
                      <a:pt x="1021" y="841"/>
                      <a:pt x="1034" y="872"/>
                      <a:pt x="1051" y="901"/>
                    </a:cubicBezTo>
                    <a:cubicBezTo>
                      <a:pt x="1001" y="982"/>
                      <a:pt x="1001" y="982"/>
                      <a:pt x="1001" y="982"/>
                    </a:cubicBezTo>
                    <a:cubicBezTo>
                      <a:pt x="1188" y="1169"/>
                      <a:pt x="1188" y="1169"/>
                      <a:pt x="1188" y="1169"/>
                    </a:cubicBezTo>
                    <a:cubicBezTo>
                      <a:pt x="1269" y="1119"/>
                      <a:pt x="1269" y="1119"/>
                      <a:pt x="1269" y="1119"/>
                    </a:cubicBezTo>
                    <a:cubicBezTo>
                      <a:pt x="1291" y="1132"/>
                      <a:pt x="1314" y="1142"/>
                      <a:pt x="1337" y="1151"/>
                    </a:cubicBezTo>
                    <a:cubicBezTo>
                      <a:pt x="700" y="1595"/>
                      <a:pt x="700" y="1595"/>
                      <a:pt x="700" y="1595"/>
                    </a:cubicBezTo>
                    <a:cubicBezTo>
                      <a:pt x="700" y="1435"/>
                      <a:pt x="700" y="1435"/>
                      <a:pt x="700" y="1435"/>
                    </a:cubicBezTo>
                    <a:cubicBezTo>
                      <a:pt x="700" y="1338"/>
                      <a:pt x="621" y="1260"/>
                      <a:pt x="525" y="1260"/>
                    </a:cubicBezTo>
                    <a:close/>
                    <a:moveTo>
                      <a:pt x="280" y="1540"/>
                    </a:moveTo>
                    <a:cubicBezTo>
                      <a:pt x="420" y="1540"/>
                      <a:pt x="420" y="1540"/>
                      <a:pt x="420" y="1540"/>
                    </a:cubicBezTo>
                    <a:cubicBezTo>
                      <a:pt x="420" y="1750"/>
                      <a:pt x="420" y="1750"/>
                      <a:pt x="420" y="1750"/>
                    </a:cubicBezTo>
                    <a:cubicBezTo>
                      <a:pt x="420" y="1750"/>
                      <a:pt x="420" y="1750"/>
                      <a:pt x="420" y="1750"/>
                    </a:cubicBezTo>
                    <a:cubicBezTo>
                      <a:pt x="420" y="1762"/>
                      <a:pt x="422" y="1774"/>
                      <a:pt x="425" y="1785"/>
                    </a:cubicBezTo>
                    <a:cubicBezTo>
                      <a:pt x="280" y="1887"/>
                      <a:pt x="280" y="1887"/>
                      <a:pt x="280" y="1887"/>
                    </a:cubicBezTo>
                    <a:lnTo>
                      <a:pt x="280" y="1540"/>
                    </a:lnTo>
                    <a:close/>
                    <a:moveTo>
                      <a:pt x="70" y="2030"/>
                    </a:moveTo>
                    <a:cubicBezTo>
                      <a:pt x="70" y="1504"/>
                      <a:pt x="70" y="1504"/>
                      <a:pt x="70" y="1504"/>
                    </a:cubicBezTo>
                    <a:cubicBezTo>
                      <a:pt x="99" y="1526"/>
                      <a:pt x="135" y="1540"/>
                      <a:pt x="175" y="1540"/>
                    </a:cubicBezTo>
                    <a:cubicBezTo>
                      <a:pt x="210" y="1540"/>
                      <a:pt x="210" y="1540"/>
                      <a:pt x="210" y="1540"/>
                    </a:cubicBezTo>
                    <a:cubicBezTo>
                      <a:pt x="210" y="2030"/>
                      <a:pt x="210" y="2030"/>
                      <a:pt x="210" y="2030"/>
                    </a:cubicBezTo>
                    <a:cubicBezTo>
                      <a:pt x="210" y="2069"/>
                      <a:pt x="179" y="2100"/>
                      <a:pt x="140" y="2100"/>
                    </a:cubicBezTo>
                    <a:cubicBezTo>
                      <a:pt x="101" y="2100"/>
                      <a:pt x="70" y="2069"/>
                      <a:pt x="70" y="2030"/>
                    </a:cubicBezTo>
                    <a:close/>
                    <a:moveTo>
                      <a:pt x="2100" y="2100"/>
                    </a:moveTo>
                    <a:cubicBezTo>
                      <a:pt x="261" y="2100"/>
                      <a:pt x="261" y="2100"/>
                      <a:pt x="261" y="2100"/>
                    </a:cubicBezTo>
                    <a:cubicBezTo>
                      <a:pt x="273" y="2079"/>
                      <a:pt x="280" y="2056"/>
                      <a:pt x="280" y="2030"/>
                    </a:cubicBezTo>
                    <a:cubicBezTo>
                      <a:pt x="280" y="1972"/>
                      <a:pt x="280" y="1972"/>
                      <a:pt x="280" y="1972"/>
                    </a:cubicBezTo>
                    <a:cubicBezTo>
                      <a:pt x="459" y="1847"/>
                      <a:pt x="459" y="1847"/>
                      <a:pt x="459" y="1847"/>
                    </a:cubicBezTo>
                    <a:cubicBezTo>
                      <a:pt x="460" y="1847"/>
                      <a:pt x="460" y="1848"/>
                      <a:pt x="461" y="1849"/>
                    </a:cubicBezTo>
                    <a:cubicBezTo>
                      <a:pt x="487" y="1875"/>
                      <a:pt x="523" y="1890"/>
                      <a:pt x="560" y="1890"/>
                    </a:cubicBezTo>
                    <a:cubicBezTo>
                      <a:pt x="637" y="1890"/>
                      <a:pt x="700" y="1827"/>
                      <a:pt x="700" y="1750"/>
                    </a:cubicBezTo>
                    <a:cubicBezTo>
                      <a:pt x="700" y="1680"/>
                      <a:pt x="700" y="1680"/>
                      <a:pt x="700" y="1680"/>
                    </a:cubicBezTo>
                    <a:cubicBezTo>
                      <a:pt x="1393" y="1198"/>
                      <a:pt x="1393" y="1198"/>
                      <a:pt x="1393" y="1198"/>
                    </a:cubicBezTo>
                    <a:cubicBezTo>
                      <a:pt x="1407" y="1260"/>
                      <a:pt x="1407" y="1260"/>
                      <a:pt x="1407" y="1260"/>
                    </a:cubicBezTo>
                    <a:cubicBezTo>
                      <a:pt x="1673" y="1260"/>
                      <a:pt x="1673" y="1260"/>
                      <a:pt x="1673" y="1260"/>
                    </a:cubicBezTo>
                    <a:cubicBezTo>
                      <a:pt x="1694" y="1168"/>
                      <a:pt x="1694" y="1168"/>
                      <a:pt x="1694" y="1168"/>
                    </a:cubicBezTo>
                    <a:cubicBezTo>
                      <a:pt x="1735" y="1156"/>
                      <a:pt x="1774" y="1140"/>
                      <a:pt x="1811" y="1119"/>
                    </a:cubicBezTo>
                    <a:cubicBezTo>
                      <a:pt x="1892" y="1169"/>
                      <a:pt x="1892" y="1169"/>
                      <a:pt x="1892" y="1169"/>
                    </a:cubicBezTo>
                    <a:cubicBezTo>
                      <a:pt x="2079" y="982"/>
                      <a:pt x="2079" y="982"/>
                      <a:pt x="2079" y="982"/>
                    </a:cubicBezTo>
                    <a:cubicBezTo>
                      <a:pt x="2029" y="901"/>
                      <a:pt x="2029" y="901"/>
                      <a:pt x="2029" y="901"/>
                    </a:cubicBezTo>
                    <a:cubicBezTo>
                      <a:pt x="2050" y="864"/>
                      <a:pt x="2066" y="825"/>
                      <a:pt x="2078" y="784"/>
                    </a:cubicBezTo>
                    <a:cubicBezTo>
                      <a:pt x="2100" y="779"/>
                      <a:pt x="2100" y="779"/>
                      <a:pt x="2100" y="779"/>
                    </a:cubicBezTo>
                    <a:lnTo>
                      <a:pt x="2100" y="2100"/>
                    </a:lnTo>
                    <a:close/>
                    <a:moveTo>
                      <a:pt x="2100" y="707"/>
                    </a:moveTo>
                    <a:cubicBezTo>
                      <a:pt x="2020" y="726"/>
                      <a:pt x="2020" y="726"/>
                      <a:pt x="2020" y="726"/>
                    </a:cubicBezTo>
                    <a:cubicBezTo>
                      <a:pt x="2015" y="747"/>
                      <a:pt x="2015" y="747"/>
                      <a:pt x="2015" y="747"/>
                    </a:cubicBezTo>
                    <a:cubicBezTo>
                      <a:pt x="2004" y="795"/>
                      <a:pt x="1984" y="841"/>
                      <a:pt x="1959" y="883"/>
                    </a:cubicBezTo>
                    <a:cubicBezTo>
                      <a:pt x="1948" y="902"/>
                      <a:pt x="1948" y="902"/>
                      <a:pt x="1948" y="902"/>
                    </a:cubicBezTo>
                    <a:cubicBezTo>
                      <a:pt x="1991" y="971"/>
                      <a:pt x="1991" y="971"/>
                      <a:pt x="1991" y="971"/>
                    </a:cubicBezTo>
                    <a:cubicBezTo>
                      <a:pt x="1881" y="1081"/>
                      <a:pt x="1881" y="1081"/>
                      <a:pt x="1881" y="1081"/>
                    </a:cubicBezTo>
                    <a:cubicBezTo>
                      <a:pt x="1812" y="1038"/>
                      <a:pt x="1812" y="1038"/>
                      <a:pt x="1812" y="1038"/>
                    </a:cubicBezTo>
                    <a:cubicBezTo>
                      <a:pt x="1793" y="1049"/>
                      <a:pt x="1793" y="1049"/>
                      <a:pt x="1793" y="1049"/>
                    </a:cubicBezTo>
                    <a:cubicBezTo>
                      <a:pt x="1751" y="1074"/>
                      <a:pt x="1705" y="1094"/>
                      <a:pt x="1657" y="1105"/>
                    </a:cubicBezTo>
                    <a:cubicBezTo>
                      <a:pt x="1636" y="1110"/>
                      <a:pt x="1636" y="1110"/>
                      <a:pt x="1636" y="1110"/>
                    </a:cubicBezTo>
                    <a:cubicBezTo>
                      <a:pt x="1617" y="1190"/>
                      <a:pt x="1617" y="1190"/>
                      <a:pt x="1617" y="1190"/>
                    </a:cubicBezTo>
                    <a:cubicBezTo>
                      <a:pt x="1463" y="1190"/>
                      <a:pt x="1463" y="1190"/>
                      <a:pt x="1463" y="1190"/>
                    </a:cubicBezTo>
                    <a:cubicBezTo>
                      <a:pt x="1444" y="1110"/>
                      <a:pt x="1444" y="1110"/>
                      <a:pt x="1444" y="1110"/>
                    </a:cubicBezTo>
                    <a:cubicBezTo>
                      <a:pt x="1423" y="1105"/>
                      <a:pt x="1423" y="1105"/>
                      <a:pt x="1423" y="1105"/>
                    </a:cubicBezTo>
                    <a:cubicBezTo>
                      <a:pt x="1375" y="1094"/>
                      <a:pt x="1329" y="1074"/>
                      <a:pt x="1287" y="1049"/>
                    </a:cubicBezTo>
                    <a:cubicBezTo>
                      <a:pt x="1268" y="1038"/>
                      <a:pt x="1268" y="1038"/>
                      <a:pt x="1268" y="1038"/>
                    </a:cubicBezTo>
                    <a:cubicBezTo>
                      <a:pt x="1199" y="1081"/>
                      <a:pt x="1199" y="1081"/>
                      <a:pt x="1199" y="1081"/>
                    </a:cubicBezTo>
                    <a:cubicBezTo>
                      <a:pt x="1089" y="971"/>
                      <a:pt x="1089" y="971"/>
                      <a:pt x="1089" y="971"/>
                    </a:cubicBezTo>
                    <a:cubicBezTo>
                      <a:pt x="1132" y="902"/>
                      <a:pt x="1132" y="902"/>
                      <a:pt x="1132" y="902"/>
                    </a:cubicBezTo>
                    <a:cubicBezTo>
                      <a:pt x="1121" y="883"/>
                      <a:pt x="1121" y="883"/>
                      <a:pt x="1121" y="883"/>
                    </a:cubicBezTo>
                    <a:cubicBezTo>
                      <a:pt x="1097" y="843"/>
                      <a:pt x="1079" y="800"/>
                      <a:pt x="1067" y="754"/>
                    </a:cubicBezTo>
                    <a:cubicBezTo>
                      <a:pt x="1078" y="734"/>
                      <a:pt x="1085" y="712"/>
                      <a:pt x="1085" y="689"/>
                    </a:cubicBezTo>
                    <a:cubicBezTo>
                      <a:pt x="1085" y="626"/>
                      <a:pt x="1040" y="574"/>
                      <a:pt x="980" y="562"/>
                    </a:cubicBezTo>
                    <a:cubicBezTo>
                      <a:pt x="980" y="553"/>
                      <a:pt x="980" y="553"/>
                      <a:pt x="980" y="553"/>
                    </a:cubicBezTo>
                    <a:cubicBezTo>
                      <a:pt x="1060" y="534"/>
                      <a:pt x="1060" y="534"/>
                      <a:pt x="1060" y="534"/>
                    </a:cubicBezTo>
                    <a:cubicBezTo>
                      <a:pt x="1065" y="513"/>
                      <a:pt x="1065" y="513"/>
                      <a:pt x="1065" y="513"/>
                    </a:cubicBezTo>
                    <a:cubicBezTo>
                      <a:pt x="1076" y="465"/>
                      <a:pt x="1096" y="419"/>
                      <a:pt x="1121" y="377"/>
                    </a:cubicBezTo>
                    <a:cubicBezTo>
                      <a:pt x="1132" y="358"/>
                      <a:pt x="1132" y="358"/>
                      <a:pt x="1132" y="358"/>
                    </a:cubicBezTo>
                    <a:cubicBezTo>
                      <a:pt x="1089" y="289"/>
                      <a:pt x="1089" y="289"/>
                      <a:pt x="1089" y="289"/>
                    </a:cubicBezTo>
                    <a:cubicBezTo>
                      <a:pt x="1199" y="179"/>
                      <a:pt x="1199" y="179"/>
                      <a:pt x="1199" y="179"/>
                    </a:cubicBezTo>
                    <a:cubicBezTo>
                      <a:pt x="1268" y="222"/>
                      <a:pt x="1268" y="222"/>
                      <a:pt x="1268" y="222"/>
                    </a:cubicBezTo>
                    <a:cubicBezTo>
                      <a:pt x="1287" y="211"/>
                      <a:pt x="1287" y="211"/>
                      <a:pt x="1287" y="211"/>
                    </a:cubicBezTo>
                    <a:cubicBezTo>
                      <a:pt x="1329" y="186"/>
                      <a:pt x="1375" y="166"/>
                      <a:pt x="1423" y="155"/>
                    </a:cubicBezTo>
                    <a:cubicBezTo>
                      <a:pt x="1444" y="150"/>
                      <a:pt x="1444" y="150"/>
                      <a:pt x="1444" y="150"/>
                    </a:cubicBezTo>
                    <a:cubicBezTo>
                      <a:pt x="1463" y="70"/>
                      <a:pt x="1463" y="70"/>
                      <a:pt x="1463" y="70"/>
                    </a:cubicBezTo>
                    <a:cubicBezTo>
                      <a:pt x="1617" y="70"/>
                      <a:pt x="1617" y="70"/>
                      <a:pt x="1617" y="70"/>
                    </a:cubicBezTo>
                    <a:cubicBezTo>
                      <a:pt x="1636" y="150"/>
                      <a:pt x="1636" y="150"/>
                      <a:pt x="1636" y="150"/>
                    </a:cubicBezTo>
                    <a:cubicBezTo>
                      <a:pt x="1657" y="155"/>
                      <a:pt x="1657" y="155"/>
                      <a:pt x="1657" y="155"/>
                    </a:cubicBezTo>
                    <a:cubicBezTo>
                      <a:pt x="1705" y="166"/>
                      <a:pt x="1751" y="185"/>
                      <a:pt x="1793" y="211"/>
                    </a:cubicBezTo>
                    <a:cubicBezTo>
                      <a:pt x="1812" y="222"/>
                      <a:pt x="1812" y="222"/>
                      <a:pt x="1812" y="222"/>
                    </a:cubicBezTo>
                    <a:cubicBezTo>
                      <a:pt x="1881" y="179"/>
                      <a:pt x="1881" y="179"/>
                      <a:pt x="1881" y="179"/>
                    </a:cubicBezTo>
                    <a:cubicBezTo>
                      <a:pt x="1991" y="289"/>
                      <a:pt x="1991" y="289"/>
                      <a:pt x="1991" y="289"/>
                    </a:cubicBezTo>
                    <a:cubicBezTo>
                      <a:pt x="1948" y="358"/>
                      <a:pt x="1948" y="358"/>
                      <a:pt x="1948" y="358"/>
                    </a:cubicBezTo>
                    <a:cubicBezTo>
                      <a:pt x="1959" y="377"/>
                      <a:pt x="1959" y="377"/>
                      <a:pt x="1959" y="377"/>
                    </a:cubicBezTo>
                    <a:cubicBezTo>
                      <a:pt x="1984" y="419"/>
                      <a:pt x="2004" y="465"/>
                      <a:pt x="2015" y="513"/>
                    </a:cubicBezTo>
                    <a:cubicBezTo>
                      <a:pt x="2020" y="534"/>
                      <a:pt x="2020" y="534"/>
                      <a:pt x="2020" y="534"/>
                    </a:cubicBezTo>
                    <a:cubicBezTo>
                      <a:pt x="2100" y="553"/>
                      <a:pt x="2100" y="553"/>
                      <a:pt x="2100" y="553"/>
                    </a:cubicBezTo>
                    <a:lnTo>
                      <a:pt x="2100" y="7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60" descr="" title="">
                <a:extLst>
                  <a:ext uri="{FF2B5EF4-FFF2-40B4-BE49-F238E27FC236}">
                    <a16:creationId xmlns:a16="http://schemas.microsoft.com/office/drawing/2014/main" id="{939B3F60-325E-6323-5B89-172237C155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97113" y="500063"/>
                <a:ext cx="1989138" cy="1989138"/>
              </a:xfrm>
              <a:custGeom>
                <a:avLst/>
                <a:gdLst>
                  <a:gd name="T0" fmla="*/ 420 w 840"/>
                  <a:gd name="T1" fmla="*/ 0 h 840"/>
                  <a:gd name="T2" fmla="*/ 0 w 840"/>
                  <a:gd name="T3" fmla="*/ 420 h 840"/>
                  <a:gd name="T4" fmla="*/ 420 w 840"/>
                  <a:gd name="T5" fmla="*/ 840 h 840"/>
                  <a:gd name="T6" fmla="*/ 840 w 840"/>
                  <a:gd name="T7" fmla="*/ 420 h 840"/>
                  <a:gd name="T8" fmla="*/ 420 w 840"/>
                  <a:gd name="T9" fmla="*/ 0 h 840"/>
                  <a:gd name="T10" fmla="*/ 420 w 840"/>
                  <a:gd name="T11" fmla="*/ 770 h 840"/>
                  <a:gd name="T12" fmla="*/ 70 w 840"/>
                  <a:gd name="T13" fmla="*/ 420 h 840"/>
                  <a:gd name="T14" fmla="*/ 420 w 840"/>
                  <a:gd name="T15" fmla="*/ 70 h 840"/>
                  <a:gd name="T16" fmla="*/ 770 w 840"/>
                  <a:gd name="T17" fmla="*/ 420 h 840"/>
                  <a:gd name="T18" fmla="*/ 420 w 840"/>
                  <a:gd name="T19" fmla="*/ 77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0" h="840">
                    <a:moveTo>
                      <a:pt x="420" y="0"/>
                    </a:moveTo>
                    <a:cubicBezTo>
                      <a:pt x="188" y="0"/>
                      <a:pt x="0" y="188"/>
                      <a:pt x="0" y="420"/>
                    </a:cubicBezTo>
                    <a:cubicBezTo>
                      <a:pt x="0" y="652"/>
                      <a:pt x="188" y="840"/>
                      <a:pt x="420" y="840"/>
                    </a:cubicBezTo>
                    <a:cubicBezTo>
                      <a:pt x="652" y="840"/>
                      <a:pt x="840" y="652"/>
                      <a:pt x="840" y="420"/>
                    </a:cubicBezTo>
                    <a:cubicBezTo>
                      <a:pt x="840" y="188"/>
                      <a:pt x="652" y="0"/>
                      <a:pt x="420" y="0"/>
                    </a:cubicBezTo>
                    <a:close/>
                    <a:moveTo>
                      <a:pt x="420" y="770"/>
                    </a:moveTo>
                    <a:cubicBezTo>
                      <a:pt x="227" y="770"/>
                      <a:pt x="70" y="613"/>
                      <a:pt x="70" y="420"/>
                    </a:cubicBezTo>
                    <a:cubicBezTo>
                      <a:pt x="70" y="227"/>
                      <a:pt x="227" y="70"/>
                      <a:pt x="420" y="70"/>
                    </a:cubicBezTo>
                    <a:cubicBezTo>
                      <a:pt x="613" y="70"/>
                      <a:pt x="770" y="227"/>
                      <a:pt x="770" y="420"/>
                    </a:cubicBezTo>
                    <a:cubicBezTo>
                      <a:pt x="770" y="613"/>
                      <a:pt x="613" y="770"/>
                      <a:pt x="420" y="7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61" descr="" title="">
                <a:extLst>
                  <a:ext uri="{FF2B5EF4-FFF2-40B4-BE49-F238E27FC236}">
                    <a16:creationId xmlns:a16="http://schemas.microsoft.com/office/drawing/2014/main" id="{BB8EFD0E-291C-9AD5-F30A-1EC4E644B6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94000" y="996950"/>
                <a:ext cx="995363" cy="995363"/>
              </a:xfrm>
              <a:custGeom>
                <a:avLst/>
                <a:gdLst>
                  <a:gd name="T0" fmla="*/ 210 w 420"/>
                  <a:gd name="T1" fmla="*/ 0 h 420"/>
                  <a:gd name="T2" fmla="*/ 0 w 420"/>
                  <a:gd name="T3" fmla="*/ 210 h 420"/>
                  <a:gd name="T4" fmla="*/ 210 w 420"/>
                  <a:gd name="T5" fmla="*/ 420 h 420"/>
                  <a:gd name="T6" fmla="*/ 420 w 420"/>
                  <a:gd name="T7" fmla="*/ 210 h 420"/>
                  <a:gd name="T8" fmla="*/ 210 w 420"/>
                  <a:gd name="T9" fmla="*/ 0 h 420"/>
                  <a:gd name="T10" fmla="*/ 210 w 420"/>
                  <a:gd name="T11" fmla="*/ 350 h 420"/>
                  <a:gd name="T12" fmla="*/ 70 w 420"/>
                  <a:gd name="T13" fmla="*/ 210 h 420"/>
                  <a:gd name="T14" fmla="*/ 210 w 420"/>
                  <a:gd name="T15" fmla="*/ 70 h 420"/>
                  <a:gd name="T16" fmla="*/ 350 w 420"/>
                  <a:gd name="T17" fmla="*/ 210 h 420"/>
                  <a:gd name="T18" fmla="*/ 210 w 420"/>
                  <a:gd name="T19" fmla="*/ 35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0" h="420">
                    <a:moveTo>
                      <a:pt x="210" y="0"/>
                    </a:moveTo>
                    <a:cubicBezTo>
                      <a:pt x="94" y="0"/>
                      <a:pt x="0" y="94"/>
                      <a:pt x="0" y="210"/>
                    </a:cubicBezTo>
                    <a:cubicBezTo>
                      <a:pt x="0" y="326"/>
                      <a:pt x="94" y="420"/>
                      <a:pt x="210" y="420"/>
                    </a:cubicBezTo>
                    <a:cubicBezTo>
                      <a:pt x="326" y="420"/>
                      <a:pt x="420" y="326"/>
                      <a:pt x="420" y="210"/>
                    </a:cubicBezTo>
                    <a:cubicBezTo>
                      <a:pt x="420" y="94"/>
                      <a:pt x="326" y="0"/>
                      <a:pt x="210" y="0"/>
                    </a:cubicBezTo>
                    <a:close/>
                    <a:moveTo>
                      <a:pt x="210" y="350"/>
                    </a:moveTo>
                    <a:cubicBezTo>
                      <a:pt x="133" y="350"/>
                      <a:pt x="70" y="287"/>
                      <a:pt x="70" y="210"/>
                    </a:cubicBezTo>
                    <a:cubicBezTo>
                      <a:pt x="70" y="133"/>
                      <a:pt x="133" y="70"/>
                      <a:pt x="210" y="70"/>
                    </a:cubicBezTo>
                    <a:cubicBezTo>
                      <a:pt x="287" y="70"/>
                      <a:pt x="350" y="133"/>
                      <a:pt x="350" y="210"/>
                    </a:cubicBezTo>
                    <a:cubicBezTo>
                      <a:pt x="350" y="287"/>
                      <a:pt x="287" y="350"/>
                      <a:pt x="210" y="3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Rectangle 62" descr="" title="">
                <a:extLst>
                  <a:ext uri="{FF2B5EF4-FFF2-40B4-BE49-F238E27FC236}">
                    <a16:creationId xmlns:a16="http://schemas.microsoft.com/office/drawing/2014/main" id="{7D63D7DB-6FD4-2FE0-4FC0-46689A99D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6250" y="4643438"/>
                <a:ext cx="1666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Rectangle 63" descr="" title="">
                <a:extLst>
                  <a:ext uri="{FF2B5EF4-FFF2-40B4-BE49-F238E27FC236}">
                    <a16:creationId xmlns:a16="http://schemas.microsoft.com/office/drawing/2014/main" id="{36213D82-A7ED-6638-0D91-5198E3C58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6250" y="4311650"/>
                <a:ext cx="1666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Rectangle 64" descr="" title="">
                <a:extLst>
                  <a:ext uri="{FF2B5EF4-FFF2-40B4-BE49-F238E27FC236}">
                    <a16:creationId xmlns:a16="http://schemas.microsoft.com/office/drawing/2014/main" id="{62B26535-6943-779B-9F92-8AE591B49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6250" y="3981450"/>
                <a:ext cx="166688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Rectangle 65" descr="" title="">
                <a:extLst>
                  <a:ext uri="{FF2B5EF4-FFF2-40B4-BE49-F238E27FC236}">
                    <a16:creationId xmlns:a16="http://schemas.microsoft.com/office/drawing/2014/main" id="{9F1697CB-831E-62A3-70FF-F50A7C5F5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73075" y="4643438"/>
                <a:ext cx="1666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Rectangle 66" descr="" title="">
                <a:extLst>
                  <a:ext uri="{FF2B5EF4-FFF2-40B4-BE49-F238E27FC236}">
                    <a16:creationId xmlns:a16="http://schemas.microsoft.com/office/drawing/2014/main" id="{53E1AD85-B58A-1956-BABD-EE8ADA2C0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4863" y="4643438"/>
                <a:ext cx="1666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Rectangle 67" descr="" title="">
                <a:extLst>
                  <a:ext uri="{FF2B5EF4-FFF2-40B4-BE49-F238E27FC236}">
                    <a16:creationId xmlns:a16="http://schemas.microsoft.com/office/drawing/2014/main" id="{1079FFB3-B47B-5480-AF19-1C1C6BCF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6650" y="4643438"/>
                <a:ext cx="165100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147189"/>
      </p:ext>
    </p:extLst>
  </p:cSld>
  <p:clrMapOvr>
    <a:masterClrMapping/>
  </p:clrMapOvr>
  <p:transition>
    <p:fade/>
  </p:transition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684C3E6B-33C5-C623-6B83-A470208A8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6" b="9576"/>
          <a:stretch/>
        </p:blipFill>
        <p:spPr>
          <a:xfrm>
            <a:off x="0" y="1047750"/>
            <a:ext cx="9143999" cy="3505200"/>
          </a:xfrm>
          <a:prstGeom prst="rect">
            <a:avLst/>
          </a:prstGeom>
        </p:spPr>
      </p:pic>
      <p:sp>
        <p:nvSpPr>
          <p:cNvPr id="7" name="Rectangle 6" descr="" title="">
            <a:extLst>
              <a:ext uri="{FF2B5EF4-FFF2-40B4-BE49-F238E27FC236}">
                <a16:creationId xmlns:a16="http://schemas.microsoft.com/office/drawing/2014/main" id="{45E67E70-066B-B939-599A-435D31179DDB}"/>
              </a:ext>
            </a:extLst>
          </p:cNvPr>
          <p:cNvSpPr/>
          <p:nvPr/>
        </p:nvSpPr>
        <p:spPr>
          <a:xfrm>
            <a:off x="0" y="1047750"/>
            <a:ext cx="9144000" cy="35052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17AD7430-2F02-4668-A236-65364C6F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Submarine Cable System: </a:t>
            </a:r>
            <a:br>
              <a:rPr lang="en-US" altLang="en-US" dirty="0"/>
            </a:br>
            <a:r>
              <a:rPr lang="en-US" altLang="en-US" dirty="0"/>
              <a:t>Consortium and Private Cables</a:t>
            </a:r>
            <a:endParaRPr lang="en-US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9F4D4EC2-8CD9-432B-B69E-8C5086BC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600" dirty="0"/>
              <a:t>Consortium Cables</a:t>
            </a:r>
          </a:p>
          <a:p>
            <a:pPr lvl="1"/>
            <a:r>
              <a:rPr lang="en-US" altLang="en-US" sz="1400" dirty="0"/>
              <a:t>“Club cables” formed by incumbent carriers</a:t>
            </a:r>
          </a:p>
          <a:p>
            <a:pPr lvl="2"/>
            <a:r>
              <a:rPr lang="en-US" altLang="en-US" sz="1400" dirty="0"/>
              <a:t>All members participate in major decisions</a:t>
            </a:r>
          </a:p>
          <a:p>
            <a:pPr lvl="2"/>
            <a:r>
              <a:rPr lang="en-US" altLang="en-US" sz="1400" dirty="0"/>
              <a:t>One member leads development and day-to-day construction, operation, and management</a:t>
            </a:r>
          </a:p>
          <a:p>
            <a:pPr lvl="1"/>
            <a:r>
              <a:rPr lang="en-US" altLang="en-US" sz="1400" dirty="0"/>
              <a:t>Generally internally funded</a:t>
            </a:r>
          </a:p>
          <a:p>
            <a:pPr lvl="1"/>
            <a:r>
              <a:rPr lang="en-US" altLang="en-US" sz="1400" dirty="0"/>
              <a:t>Members own and use all capacity</a:t>
            </a:r>
          </a:p>
          <a:p>
            <a:pPr lvl="2"/>
            <a:r>
              <a:rPr lang="en-US" altLang="en-US" sz="1400" dirty="0"/>
              <a:t>Sales to third parties limited</a:t>
            </a:r>
          </a:p>
          <a:p>
            <a:pPr lvl="2"/>
            <a:r>
              <a:rPr lang="en-US" altLang="en-US" sz="1400" dirty="0"/>
              <a:t>Members control landings in their countries </a:t>
            </a:r>
          </a:p>
          <a:p>
            <a:pPr lvl="2"/>
            <a:r>
              <a:rPr lang="en-US" altLang="en-US" sz="1400" dirty="0"/>
              <a:t>Access to CLS/backhaul common point of contention</a:t>
            </a:r>
          </a:p>
          <a:p>
            <a:endParaRPr lang="en-US" sz="1600" dirty="0"/>
          </a:p>
        </p:txBody>
      </p:sp>
      <p:sp>
        <p:nvSpPr>
          <p:cNvPr id="6" name="Slide Number Placeholder 5" descr="" title="">
            <a:extLst>
              <a:ext uri="{FF2B5EF4-FFF2-40B4-BE49-F238E27FC236}">
                <a16:creationId xmlns:a16="http://schemas.microsoft.com/office/drawing/2014/main" id="{5B6BA761-FB9B-3709-F38D-E5B79107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582F8-09C7-4834-9CB0-B472C8B9829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81620"/>
      </p:ext>
    </p:extLst>
  </p:cSld>
  <p:clrMapOvr>
    <a:masterClrMapping/>
  </p:clrMapOvr>
</p:sld>
</file>

<file path=ppt/theme/theme1.xml><?xml version="1.0" encoding="utf-8"?>
<a:theme xmlns:a="http://schemas.openxmlformats.org/drawingml/2006/main" name="MLBrand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E3896"/>
      </a:accent1>
      <a:accent2>
        <a:srgbClr val="00B0F0"/>
      </a:accent2>
      <a:accent3>
        <a:srgbClr val="FFFFFF"/>
      </a:accent3>
      <a:accent4>
        <a:srgbClr val="E61432"/>
      </a:accent4>
      <a:accent5>
        <a:srgbClr val="7B7B7E"/>
      </a:accent5>
      <a:accent6>
        <a:srgbClr val="6E55BF"/>
      </a:accent6>
      <a:hlink>
        <a:srgbClr val="00B0F0"/>
      </a:hlink>
      <a:folHlink>
        <a:srgbClr val="00B0F0"/>
      </a:folHlink>
    </a:clrScheme>
    <a:fontScheme name="ML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L_Firm Standard Presentation Template 2021_final.potx" id="{647EBDCD-CD09-4413-B9D3-2560A28E93DA}" vid="{F8A77F88-4A41-4F25-BE02-106172EA74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0208-ACC-MENA-PPT-Template" id="{AEDB40F0-BD02-0540-AD2B-CE4A793B933C}" vid="{0323DDE0-0FD0-F149-9E8B-E43D07497BB5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vt="http://schemas.openxmlformats.org/officeDocument/2006/docPropsVTypes" xmlns:ap="http://schemas.openxmlformats.org/officeDocument/2006/extended-properties">
  <ap:HiddenSlides>0</ap:HiddenSlides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1900-01-01T05:00:00.0000000Z</lastPrinted>
  <dcterms:created xsi:type="dcterms:W3CDTF">1900-01-01T05:00:00.0000000Z</dcterms:created>
  <dcterms:modified xsi:type="dcterms:W3CDTF">1900-01-01T05:00:00.0000000Z</dcterms:modified>
</coreProperties>
</file>

<file path=docProps/custom.xml><?xml version="1.0" encoding="utf-8"?>
<op:Properties xmlns:vt="http://schemas.openxmlformats.org/officeDocument/2006/docPropsVTypes" xmlns:op="http://schemas.openxmlformats.org/officeDocument/2006/custom-properties"/>
</file>